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8" r:id="rId2"/>
    <p:sldId id="286" r:id="rId3"/>
    <p:sldId id="269" r:id="rId4"/>
    <p:sldId id="287" r:id="rId5"/>
    <p:sldId id="288" r:id="rId6"/>
    <p:sldId id="270" r:id="rId7"/>
    <p:sldId id="271" r:id="rId8"/>
    <p:sldId id="272" r:id="rId9"/>
    <p:sldId id="274" r:id="rId10"/>
    <p:sldId id="285" r:id="rId11"/>
    <p:sldId id="279" r:id="rId12"/>
    <p:sldId id="277" r:id="rId13"/>
    <p:sldId id="280" r:id="rId14"/>
    <p:sldId id="281" r:id="rId15"/>
    <p:sldId id="282" r:id="rId16"/>
    <p:sldId id="283" r:id="rId17"/>
    <p:sldId id="275" r:id="rId18"/>
    <p:sldId id="284" r:id="rId19"/>
    <p:sldId id="289" r:id="rId20"/>
    <p:sldId id="29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00FF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19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2025-11-17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2025-11-17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2025-11-17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32858"/>
            <a:ext cx="8462865" cy="1530220"/>
          </a:xfrm>
        </p:spPr>
        <p:txBody>
          <a:bodyPr>
            <a:noAutofit/>
          </a:bodyPr>
          <a:lstStyle/>
          <a:p>
            <a:r>
              <a:rPr lang="en-US" sz="4600" b="1" cap="none" dirty="0"/>
              <a:t>Consumer</a:t>
            </a:r>
            <a:r>
              <a:rPr lang="en-US" sz="4600" b="1" cap="small" dirty="0"/>
              <a:t> </a:t>
            </a:r>
            <a:r>
              <a:rPr lang="en-US" sz="4600" b="1" cap="none" dirty="0"/>
              <a:t>Goods</a:t>
            </a:r>
            <a:r>
              <a:rPr lang="en-US" sz="4600" b="1" cap="small" dirty="0"/>
              <a:t> </a:t>
            </a:r>
            <a:r>
              <a:rPr lang="en-US" sz="4600" b="1" cap="none" dirty="0"/>
              <a:t>Ad-hoc</a:t>
            </a:r>
            <a:r>
              <a:rPr lang="en-US" sz="4600" b="1" cap="small" dirty="0"/>
              <a:t> </a:t>
            </a:r>
            <a:r>
              <a:rPr lang="en-US" sz="4600" b="1" cap="none" dirty="0"/>
              <a:t>Insight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30" y="3163078"/>
            <a:ext cx="5222033" cy="699796"/>
          </a:xfrm>
        </p:spPr>
        <p:txBody>
          <a:bodyPr>
            <a:normAutofit/>
          </a:bodyPr>
          <a:lstStyle/>
          <a:p>
            <a:r>
              <a:rPr lang="en-US" sz="2400" dirty="0"/>
              <a:t>By Surya Prakash Soni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0CB84-A2CA-0B51-C731-1685E1E5E2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77" y="1656516"/>
            <a:ext cx="2435472" cy="2206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504F8-2531-B533-5393-C7818216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070" y="4716956"/>
            <a:ext cx="2259563" cy="2259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4B638-8C31-753A-1E82-B46C28F17D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242595"/>
            <a:ext cx="1964185" cy="19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DA43-CC0A-E80B-812D-2BEC8130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AD9CE-0922-33C1-A696-DEB94A83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1" y="93306"/>
            <a:ext cx="5823857" cy="494523"/>
          </a:xfrm>
        </p:spPr>
        <p:txBody>
          <a:bodyPr>
            <a:normAutofit/>
          </a:bodyPr>
          <a:lstStyle/>
          <a:p>
            <a:r>
              <a:rPr lang="en-US" sz="2400" b="1" cap="none" dirty="0"/>
              <a:t>Sales and Margin Performance by Segment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8ED-EEA0-8906-3393-CBEEDC088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0" y="609567"/>
            <a:ext cx="11691257" cy="3113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D2DB29-A8EF-411C-B5DC-A2887EFFFF36}"/>
              </a:ext>
            </a:extLst>
          </p:cNvPr>
          <p:cNvSpPr txBox="1"/>
          <p:nvPr/>
        </p:nvSpPr>
        <p:spPr>
          <a:xfrm>
            <a:off x="5382597" y="3851267"/>
            <a:ext cx="142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57A7E-87CB-9A09-243A-810A7D1208CD}"/>
              </a:ext>
            </a:extLst>
          </p:cNvPr>
          <p:cNvSpPr txBox="1"/>
          <p:nvPr/>
        </p:nvSpPr>
        <p:spPr>
          <a:xfrm>
            <a:off x="2331098" y="4401774"/>
            <a:ext cx="75298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Notebook has the highest sales</a:t>
            </a:r>
            <a:r>
              <a:rPr lang="en-US" sz="1600" dirty="0"/>
              <a:t>, contributing the most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Accessories and Peripherals also generate strong sales</a:t>
            </a:r>
            <a:r>
              <a:rPr lang="en-US" sz="1600" dirty="0"/>
              <a:t>, forming the mid-tier performers.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Margins are stable across all segments (~70%)</a:t>
            </a:r>
            <a:r>
              <a:rPr lang="en-US" sz="1600" dirty="0"/>
              <a:t>, meaning profit quality is consistent.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Desktop, Storage, and Networking have the lowest sales</a:t>
            </a:r>
            <a:r>
              <a:rPr lang="en-US" sz="1600" dirty="0"/>
              <a:t>, showing under-performance.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5844-FDC0-B01B-CEEF-C9E79847E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59A9-9657-E4D6-7313-63A7AA19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4" y="49762"/>
            <a:ext cx="12123576" cy="537745"/>
          </a:xfrm>
        </p:spPr>
        <p:txBody>
          <a:bodyPr>
            <a:noAutofit/>
          </a:bodyPr>
          <a:lstStyle/>
          <a:p>
            <a:r>
              <a:rPr lang="en-US" sz="2000" dirty="0"/>
              <a:t>4. Follow-up: Which segment had the most increase in unique products in 2021 vs 2020? The final output contains these fields, segment, product_count_2020, product_count_2021, difference.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FE92C6-79B5-0787-9FEC-B64F50258F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94" y="586436"/>
            <a:ext cx="7156582" cy="342572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4CCF65-6271-227F-34B4-C8A7DC09F957}"/>
              </a:ext>
            </a:extLst>
          </p:cNvPr>
          <p:cNvSpPr txBox="1">
            <a:spLocks/>
          </p:cNvSpPr>
          <p:nvPr/>
        </p:nvSpPr>
        <p:spPr>
          <a:xfrm>
            <a:off x="68424" y="587507"/>
            <a:ext cx="4898570" cy="38309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with cte1 as (</a:t>
            </a:r>
          </a:p>
          <a:p>
            <a:r>
              <a:rPr lang="en-US" sz="1600" b="1" dirty="0"/>
              <a:t>Select segment,  count(distinct </a:t>
            </a:r>
            <a:r>
              <a:rPr lang="en-US" sz="1600" b="1" dirty="0" err="1"/>
              <a:t>product_code</a:t>
            </a:r>
            <a:r>
              <a:rPr lang="en-US" sz="1600" b="1" dirty="0"/>
              <a:t>) as  product_count_2020  from  </a:t>
            </a:r>
            <a:r>
              <a:rPr lang="en-US" sz="1600" b="1" dirty="0" err="1"/>
              <a:t>dim_product</a:t>
            </a:r>
            <a:r>
              <a:rPr lang="en-US" sz="1600" b="1" dirty="0"/>
              <a:t>  join  </a:t>
            </a:r>
            <a:r>
              <a:rPr lang="en-US" sz="1600" b="1" dirty="0" err="1"/>
              <a:t>fact_sales_monthly</a:t>
            </a:r>
            <a:r>
              <a:rPr lang="en-US" sz="1600" b="1" dirty="0"/>
              <a:t>  using  (</a:t>
            </a:r>
            <a:r>
              <a:rPr lang="en-US" sz="1600" b="1" dirty="0" err="1"/>
              <a:t>product_code</a:t>
            </a:r>
            <a:r>
              <a:rPr lang="en-US" sz="1600" b="1" dirty="0"/>
              <a:t>) where  </a:t>
            </a:r>
            <a:r>
              <a:rPr lang="en-US" sz="1600" b="1" dirty="0" err="1"/>
              <a:t>fiscal_year</a:t>
            </a:r>
            <a:r>
              <a:rPr lang="en-US" sz="1600" b="1" dirty="0"/>
              <a:t>  =  2020   group  by  segment </a:t>
            </a:r>
          </a:p>
          <a:p>
            <a:r>
              <a:rPr lang="en-US" sz="1600" b="1" dirty="0"/>
              <a:t>), </a:t>
            </a:r>
          </a:p>
          <a:p>
            <a:r>
              <a:rPr lang="en-US" sz="1600" b="1" dirty="0"/>
              <a:t>cte2 as (</a:t>
            </a:r>
          </a:p>
          <a:p>
            <a:r>
              <a:rPr lang="en-US" sz="1600" b="1" dirty="0"/>
              <a:t>Select  segment,  count(distinct </a:t>
            </a:r>
            <a:r>
              <a:rPr lang="en-US" sz="1600" b="1" dirty="0" err="1"/>
              <a:t>product_code</a:t>
            </a:r>
            <a:r>
              <a:rPr lang="en-US" sz="1600" b="1" dirty="0"/>
              <a:t>) as  product_count_2021  from  </a:t>
            </a:r>
            <a:r>
              <a:rPr lang="en-US" sz="1600" b="1" dirty="0" err="1"/>
              <a:t>dim_product</a:t>
            </a:r>
            <a:r>
              <a:rPr lang="en-US" sz="1600" b="1" dirty="0"/>
              <a:t>  join  </a:t>
            </a:r>
            <a:r>
              <a:rPr lang="en-US" sz="1600" b="1" dirty="0" err="1"/>
              <a:t>fact_sales_monthly</a:t>
            </a:r>
            <a:r>
              <a:rPr lang="en-US" sz="1600" b="1" dirty="0"/>
              <a:t>  using (</a:t>
            </a:r>
            <a:r>
              <a:rPr lang="en-US" sz="1600" b="1" dirty="0" err="1"/>
              <a:t>product_code</a:t>
            </a:r>
            <a:r>
              <a:rPr lang="en-US" sz="1600" b="1" dirty="0"/>
              <a:t>) where  </a:t>
            </a:r>
            <a:r>
              <a:rPr lang="en-US" sz="1600" b="1" dirty="0" err="1"/>
              <a:t>fiscal_year</a:t>
            </a:r>
            <a:r>
              <a:rPr lang="en-US" sz="1600" b="1" dirty="0"/>
              <a:t>  =  2021  group  by  segment</a:t>
            </a:r>
          </a:p>
          <a:p>
            <a:r>
              <a:rPr lang="en-US" sz="1600" b="1" dirty="0"/>
              <a:t>)</a:t>
            </a:r>
          </a:p>
          <a:p>
            <a:r>
              <a:rPr lang="en-US" sz="1600" b="1" dirty="0"/>
              <a:t>Select  c1.segment,  product_count_2020, product_count_2021,  (product_count_2021 - product_count_2020)  as  difference  from  cte1 c1  join  cte2  c2  on  c1.segment  =  c2.segment order  by  difference  desc;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113BD-F0B7-1DA1-BB37-C27F42CC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" y="4418455"/>
            <a:ext cx="4898569" cy="2389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8BDD9-B564-B2ED-4FB6-3D2FB6D6F8A3}"/>
              </a:ext>
            </a:extLst>
          </p:cNvPr>
          <p:cNvSpPr txBox="1"/>
          <p:nvPr/>
        </p:nvSpPr>
        <p:spPr>
          <a:xfrm>
            <a:off x="7346300" y="4012163"/>
            <a:ext cx="1256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5D0DA-975A-EA85-A1ED-9A87C6B27ABD}"/>
              </a:ext>
            </a:extLst>
          </p:cNvPr>
          <p:cNvSpPr txBox="1"/>
          <p:nvPr/>
        </p:nvSpPr>
        <p:spPr>
          <a:xfrm>
            <a:off x="5416652" y="4328603"/>
            <a:ext cx="6425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Accessories had the biggest increase</a:t>
            </a:r>
            <a:r>
              <a:rPr lang="en-US" sz="1600" dirty="0"/>
              <a:t> in unique products (+34).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Notebook and Peripherals also grew moderately (+16 each).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Desktop, Storage, and Networking had </a:t>
            </a:r>
            <a:r>
              <a:rPr lang="en-US" sz="1600" b="1" dirty="0"/>
              <a:t>small increases</a:t>
            </a:r>
            <a:r>
              <a:rPr lang="en-US" sz="1600" dirty="0"/>
              <a:t>, indicating limited product expansion.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Accessories is becoming a fast-growing segment with strong product development.</a:t>
            </a:r>
          </a:p>
        </p:txBody>
      </p:sp>
    </p:spTree>
    <p:extLst>
      <p:ext uri="{BB962C8B-B14F-4D97-AF65-F5344CB8AC3E}">
        <p14:creationId xmlns:p14="http://schemas.microsoft.com/office/powerpoint/2010/main" val="41155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3" y="68429"/>
            <a:ext cx="12048928" cy="556724"/>
          </a:xfrm>
        </p:spPr>
        <p:txBody>
          <a:bodyPr/>
          <a:lstStyle/>
          <a:p>
            <a:r>
              <a:rPr lang="en-US" sz="2000" dirty="0"/>
              <a:t>5. Get the products that have the highest and lowest manufacturing costs. The final output should contain these fields, </a:t>
            </a:r>
            <a:r>
              <a:rPr lang="en-US" sz="2000" dirty="0" err="1"/>
              <a:t>product_code</a:t>
            </a:r>
            <a:r>
              <a:rPr lang="en-US" sz="2000" dirty="0"/>
              <a:t>, product, </a:t>
            </a:r>
            <a:r>
              <a:rPr lang="en-US" sz="2000" dirty="0" err="1"/>
              <a:t>manufacturing_cost</a:t>
            </a:r>
            <a:r>
              <a:rPr lang="en-US" sz="2000" dirty="0"/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EBE2B9-BBC9-3F88-B9C3-86CC16ADA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2" y="609664"/>
            <a:ext cx="5816080" cy="281933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14843A7-8D9E-B7BE-DE3D-5DBD9DCC2B4D}"/>
              </a:ext>
            </a:extLst>
          </p:cNvPr>
          <p:cNvSpPr txBox="1">
            <a:spLocks/>
          </p:cNvSpPr>
          <p:nvPr/>
        </p:nvSpPr>
        <p:spPr>
          <a:xfrm>
            <a:off x="0" y="569171"/>
            <a:ext cx="6347925" cy="1800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Select   </a:t>
            </a:r>
            <a:r>
              <a:rPr lang="en-US" sz="1600" b="1" dirty="0" err="1"/>
              <a:t>c.product_code</a:t>
            </a:r>
            <a:r>
              <a:rPr lang="en-US" sz="1600" b="1" dirty="0"/>
              <a:t>,  </a:t>
            </a:r>
            <a:r>
              <a:rPr lang="en-US" sz="1600" b="1" dirty="0" err="1"/>
              <a:t>p.product</a:t>
            </a:r>
            <a:r>
              <a:rPr lang="en-US" sz="1600" b="1" dirty="0"/>
              <a:t>, </a:t>
            </a:r>
            <a:r>
              <a:rPr lang="en-US" sz="1600" b="1" dirty="0" err="1"/>
              <a:t>c.manufacturing_cost</a:t>
            </a:r>
            <a:r>
              <a:rPr lang="en-US" sz="1600" b="1" dirty="0"/>
              <a:t> from </a:t>
            </a:r>
            <a:r>
              <a:rPr lang="en-US" sz="1600" b="1" dirty="0" err="1"/>
              <a:t>fact_manufacturing_cost</a:t>
            </a:r>
            <a:r>
              <a:rPr lang="en-US" sz="1600" b="1" dirty="0"/>
              <a:t> c </a:t>
            </a:r>
          </a:p>
          <a:p>
            <a:r>
              <a:rPr lang="en-US" sz="1600" b="1" dirty="0"/>
              <a:t>join </a:t>
            </a:r>
            <a:r>
              <a:rPr lang="en-US" sz="1600" b="1" dirty="0" err="1"/>
              <a:t>dim_product</a:t>
            </a:r>
            <a:r>
              <a:rPr lang="en-US" sz="1600" b="1" dirty="0"/>
              <a:t>  p  using(</a:t>
            </a:r>
            <a:r>
              <a:rPr lang="en-US" sz="1600" b="1" dirty="0" err="1"/>
              <a:t>product_code</a:t>
            </a:r>
            <a:r>
              <a:rPr lang="en-US" sz="1600" b="1" dirty="0"/>
              <a:t>)  </a:t>
            </a:r>
          </a:p>
          <a:p>
            <a:r>
              <a:rPr lang="en-US" sz="1600" b="1" dirty="0"/>
              <a:t>where  </a:t>
            </a:r>
            <a:r>
              <a:rPr lang="en-US" sz="1600" b="1" dirty="0" err="1"/>
              <a:t>c.manufacturing_cost</a:t>
            </a:r>
            <a:r>
              <a:rPr lang="en-US" sz="1600" b="1" dirty="0"/>
              <a:t>   =  (select min(</a:t>
            </a:r>
            <a:r>
              <a:rPr lang="en-US" sz="1600" b="1" dirty="0" err="1"/>
              <a:t>manufacturing_cost</a:t>
            </a:r>
            <a:r>
              <a:rPr lang="en-US" sz="1600" b="1" dirty="0"/>
              <a:t>)  from </a:t>
            </a:r>
            <a:r>
              <a:rPr lang="en-US" sz="1600" b="1" dirty="0" err="1"/>
              <a:t>fact_manufacturing_cost</a:t>
            </a:r>
            <a:r>
              <a:rPr lang="en-US" sz="1600" b="1" dirty="0"/>
              <a:t>)  or  </a:t>
            </a:r>
            <a:r>
              <a:rPr lang="en-US" sz="1600" b="1" dirty="0" err="1"/>
              <a:t>c.manufacturing_cost</a:t>
            </a:r>
            <a:r>
              <a:rPr lang="en-US" sz="1600" b="1" dirty="0"/>
              <a:t> = (select max(</a:t>
            </a:r>
            <a:r>
              <a:rPr lang="en-US" sz="1600" b="1" dirty="0" err="1"/>
              <a:t>manufacturing_cost</a:t>
            </a:r>
            <a:r>
              <a:rPr lang="en-US" sz="1600" b="1" dirty="0"/>
              <a:t>)  from </a:t>
            </a:r>
            <a:r>
              <a:rPr lang="en-US" sz="1600" b="1" dirty="0" err="1"/>
              <a:t>fact_manufacturing_cost</a:t>
            </a:r>
            <a:r>
              <a:rPr lang="en-US" sz="1600" b="1" dirty="0"/>
              <a:t>) 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CC719E-7815-5A54-5EFE-0F9B9A4A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" y="2403956"/>
            <a:ext cx="6232848" cy="1025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70314-B601-984F-8F39-6F7CB9F20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53" y="1123598"/>
            <a:ext cx="503854" cy="55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05413-7ECC-9690-4EBC-4E67102F68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53" y="1868861"/>
            <a:ext cx="503854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3AA803-7E99-BF0C-1732-787D04C119C9}"/>
              </a:ext>
            </a:extLst>
          </p:cNvPr>
          <p:cNvSpPr txBox="1"/>
          <p:nvPr/>
        </p:nvSpPr>
        <p:spPr>
          <a:xfrm>
            <a:off x="5541818" y="3717914"/>
            <a:ext cx="1108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7647A-7CCD-03B9-344F-0690D1690BEA}"/>
              </a:ext>
            </a:extLst>
          </p:cNvPr>
          <p:cNvSpPr txBox="1"/>
          <p:nvPr/>
        </p:nvSpPr>
        <p:spPr>
          <a:xfrm>
            <a:off x="214605" y="4585859"/>
            <a:ext cx="1186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AQ Master Wired x1 </a:t>
            </a:r>
            <a:r>
              <a:rPr lang="en-US" sz="1600" b="1" dirty="0" err="1"/>
              <a:t>Ms</a:t>
            </a:r>
            <a:r>
              <a:rPr lang="en-US" sz="1600" dirty="0"/>
              <a:t> has the </a:t>
            </a:r>
            <a:r>
              <a:rPr lang="en-US" sz="1600" b="1" dirty="0"/>
              <a:t>lowest manufacturing cost (0.89)</a:t>
            </a:r>
            <a:r>
              <a:rPr lang="en-US" sz="1600" dirty="0"/>
              <a:t> → high profit potential.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AQ HOME AllIn1 Gen 2</a:t>
            </a:r>
            <a:r>
              <a:rPr lang="en-US" sz="1600" dirty="0"/>
              <a:t> has the </a:t>
            </a:r>
            <a:r>
              <a:rPr lang="en-US" sz="1600" b="1" dirty="0"/>
              <a:t>highest manufacturing cost (240.53)</a:t>
            </a:r>
            <a:r>
              <a:rPr lang="en-US" sz="1600" dirty="0"/>
              <a:t> → requires premium pricing or value-added strategy.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4223B-A530-6B8B-959A-9EB29B8D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0782-D4A0-42D8-D675-27F1EDA4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0424"/>
          </a:xfrm>
        </p:spPr>
        <p:txBody>
          <a:bodyPr/>
          <a:lstStyle/>
          <a:p>
            <a:r>
              <a:rPr lang="en-US" sz="2000" dirty="0"/>
              <a:t>6. Generate a report which contains the top 5 customers who received an average high </a:t>
            </a:r>
            <a:r>
              <a:rPr lang="en-US" sz="2000" dirty="0" err="1"/>
              <a:t>pre_invoice_discount_pct</a:t>
            </a:r>
            <a:r>
              <a:rPr lang="en-US" sz="2000" dirty="0"/>
              <a:t> for the fiscal year 2021 and in the Indian market. The final output contains these fields, </a:t>
            </a:r>
            <a:r>
              <a:rPr lang="en-US" sz="2000" dirty="0" err="1"/>
              <a:t>customer_code</a:t>
            </a:r>
            <a:r>
              <a:rPr lang="en-US" sz="2000" dirty="0"/>
              <a:t>, customer, </a:t>
            </a:r>
            <a:r>
              <a:rPr lang="en-US" sz="2000" dirty="0" err="1"/>
              <a:t>average_discount_percentage</a:t>
            </a:r>
            <a:r>
              <a:rPr lang="en-US" sz="2000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3CE003-1C7C-8405-46D3-30929577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36" y="802433"/>
            <a:ext cx="7164274" cy="344299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A9FB85-2F62-E800-0360-727C986E3EFA}"/>
              </a:ext>
            </a:extLst>
          </p:cNvPr>
          <p:cNvSpPr txBox="1">
            <a:spLocks/>
          </p:cNvSpPr>
          <p:nvPr/>
        </p:nvSpPr>
        <p:spPr>
          <a:xfrm>
            <a:off x="1" y="802435"/>
            <a:ext cx="5122506" cy="209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select  </a:t>
            </a:r>
            <a:r>
              <a:rPr lang="en-US" sz="1600" b="1" dirty="0" err="1"/>
              <a:t>pre.customer_code</a:t>
            </a:r>
            <a:r>
              <a:rPr lang="en-US" sz="1600" b="1" dirty="0"/>
              <a:t>,  </a:t>
            </a:r>
            <a:r>
              <a:rPr lang="en-US" sz="1600" b="1" dirty="0" err="1"/>
              <a:t>c.customer</a:t>
            </a:r>
            <a:r>
              <a:rPr lang="en-US" sz="1600" b="1" dirty="0"/>
              <a:t>,  round(avg(</a:t>
            </a:r>
            <a:r>
              <a:rPr lang="en-US" sz="1600" b="1" dirty="0" err="1"/>
              <a:t>pre.pre_invoice_discount_pct</a:t>
            </a:r>
            <a:r>
              <a:rPr lang="en-US" sz="1600" b="1" dirty="0"/>
              <a:t>*100),2) as  </a:t>
            </a:r>
            <a:r>
              <a:rPr lang="en-US" sz="1600" b="1" dirty="0" err="1"/>
              <a:t>avg_discount_percentage</a:t>
            </a:r>
            <a:r>
              <a:rPr lang="en-US" sz="1600" b="1" dirty="0"/>
              <a:t>  from </a:t>
            </a:r>
            <a:r>
              <a:rPr lang="en-US" sz="1600" b="1" dirty="0" err="1"/>
              <a:t>fact_pre_invoice_deductions</a:t>
            </a:r>
            <a:r>
              <a:rPr lang="en-US" sz="1600" b="1" dirty="0"/>
              <a:t> pre </a:t>
            </a:r>
          </a:p>
          <a:p>
            <a:r>
              <a:rPr lang="en-US" sz="1600" b="1" dirty="0"/>
              <a:t>join </a:t>
            </a:r>
            <a:r>
              <a:rPr lang="en-US" sz="1600" b="1" dirty="0" err="1"/>
              <a:t>dim_customer</a:t>
            </a:r>
            <a:r>
              <a:rPr lang="en-US" sz="1600" b="1" dirty="0"/>
              <a:t> c  on  </a:t>
            </a:r>
            <a:r>
              <a:rPr lang="en-US" sz="1600" b="1" dirty="0" err="1"/>
              <a:t>pre.customer_code</a:t>
            </a:r>
            <a:r>
              <a:rPr lang="en-US" sz="1600" b="1" dirty="0"/>
              <a:t> = </a:t>
            </a:r>
            <a:r>
              <a:rPr lang="en-US" sz="1600" b="1" dirty="0" err="1"/>
              <a:t>c.customer_code</a:t>
            </a:r>
            <a:r>
              <a:rPr lang="en-US" sz="1600" b="1" dirty="0"/>
              <a:t>  where   </a:t>
            </a:r>
            <a:r>
              <a:rPr lang="en-US" sz="1600" b="1" dirty="0" err="1"/>
              <a:t>c.market</a:t>
            </a:r>
            <a:r>
              <a:rPr lang="en-US" sz="1600" b="1" dirty="0"/>
              <a:t>  =  'India’  and </a:t>
            </a:r>
            <a:r>
              <a:rPr lang="en-US" sz="1600" b="1" dirty="0" err="1"/>
              <a:t>fiscal_year</a:t>
            </a:r>
            <a:r>
              <a:rPr lang="en-US" sz="1600" b="1" dirty="0"/>
              <a:t>  =  2021  group  by </a:t>
            </a:r>
            <a:r>
              <a:rPr lang="en-US" sz="1600" b="1" dirty="0" err="1"/>
              <a:t>pre.customer_code</a:t>
            </a:r>
            <a:r>
              <a:rPr lang="en-US" sz="1600" b="1" dirty="0"/>
              <a:t>, </a:t>
            </a:r>
            <a:r>
              <a:rPr lang="en-US" sz="1600" b="1" dirty="0" err="1"/>
              <a:t>c.customer</a:t>
            </a:r>
            <a:r>
              <a:rPr lang="en-US" sz="1600" b="1" dirty="0"/>
              <a:t>  order  by  </a:t>
            </a:r>
            <a:r>
              <a:rPr lang="en-US" sz="1600" b="1" dirty="0" err="1"/>
              <a:t>avg_discount_percentage</a:t>
            </a:r>
            <a:r>
              <a:rPr lang="en-US" sz="1600" b="1" dirty="0"/>
              <a:t> desc  limit  5 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B5485-F759-CE98-601D-63C97DC4F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01821"/>
            <a:ext cx="4814596" cy="1343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C335E-5394-DDBF-518E-22C224AD0984}"/>
              </a:ext>
            </a:extLst>
          </p:cNvPr>
          <p:cNvSpPr txBox="1"/>
          <p:nvPr/>
        </p:nvSpPr>
        <p:spPr>
          <a:xfrm>
            <a:off x="5497511" y="4245428"/>
            <a:ext cx="1196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272A7-765E-3458-8893-6D7046C63D0F}"/>
              </a:ext>
            </a:extLst>
          </p:cNvPr>
          <p:cNvSpPr txBox="1"/>
          <p:nvPr/>
        </p:nvSpPr>
        <p:spPr>
          <a:xfrm>
            <a:off x="373225" y="4973217"/>
            <a:ext cx="9498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Flipkart received the highest average discount (30.83%)</a:t>
            </a:r>
            <a:r>
              <a:rPr lang="en-US" sz="1600" dirty="0"/>
              <a:t> among Indian customers in FY 2021.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Viveks</a:t>
            </a:r>
            <a:r>
              <a:rPr lang="en-US" sz="1600" dirty="0"/>
              <a:t>, Ezone, and Croma also received </a:t>
            </a:r>
            <a:r>
              <a:rPr lang="en-US" sz="1600" b="1" dirty="0"/>
              <a:t>similarly high discounts (~30%)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Amazon received the lowest among the top five (29.33%)</a:t>
            </a:r>
            <a:r>
              <a:rPr lang="en-US" sz="1600" dirty="0"/>
              <a:t>, but still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High discounts indicate these customers are </a:t>
            </a:r>
            <a:r>
              <a:rPr lang="en-US" sz="1600" b="1" dirty="0"/>
              <a:t>valuable, high-volume buyers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1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52BE-5E75-E5F4-0133-8CA6E41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B5CC-498D-7129-9FE5-E4283992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" y="55206"/>
            <a:ext cx="12055151" cy="859193"/>
          </a:xfrm>
        </p:spPr>
        <p:txBody>
          <a:bodyPr/>
          <a:lstStyle/>
          <a:p>
            <a:r>
              <a:rPr lang="en-US" sz="2000" dirty="0"/>
              <a:t>7. Get the complete report of the Gross sales amount for the customer “</a:t>
            </a:r>
            <a:r>
              <a:rPr lang="en-US" sz="2000" dirty="0" err="1"/>
              <a:t>Atliq</a:t>
            </a:r>
            <a:r>
              <a:rPr lang="en-US" sz="2000" dirty="0"/>
              <a:t> Exclusive” for each month . This analysis helps to get an idea of low and high-performing months and take strategic decisions. The final report contains these columns: Month, Year, Gross sales Amount.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CD0B84-DA6B-0778-B767-9BC5D664D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15" y="891073"/>
            <a:ext cx="2952750" cy="287149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122675-2656-FE8A-7082-CFA748FD44D2}"/>
              </a:ext>
            </a:extLst>
          </p:cNvPr>
          <p:cNvSpPr txBox="1">
            <a:spLocks/>
          </p:cNvSpPr>
          <p:nvPr/>
        </p:nvSpPr>
        <p:spPr>
          <a:xfrm>
            <a:off x="0" y="891073"/>
            <a:ext cx="5864678" cy="194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Select  year(</a:t>
            </a:r>
            <a:r>
              <a:rPr lang="en-US" sz="1600" b="1" dirty="0" err="1"/>
              <a:t>s.date</a:t>
            </a:r>
            <a:r>
              <a:rPr lang="en-US" sz="1600" b="1" dirty="0"/>
              <a:t>)  as  year, </a:t>
            </a:r>
            <a:r>
              <a:rPr lang="en-US" sz="1600" b="1" dirty="0" err="1"/>
              <a:t>date_format</a:t>
            </a:r>
            <a:r>
              <a:rPr lang="en-US" sz="1600" b="1" dirty="0"/>
              <a:t>(</a:t>
            </a:r>
            <a:r>
              <a:rPr lang="en-US" sz="1600" b="1" dirty="0" err="1"/>
              <a:t>s.date,'%b</a:t>
            </a:r>
            <a:r>
              <a:rPr lang="en-US" sz="1600" b="1" dirty="0"/>
              <a:t>’)  as  month, </a:t>
            </a:r>
            <a:r>
              <a:rPr lang="en-US" sz="1600" b="1" dirty="0" err="1"/>
              <a:t>s.fiscal_year</a:t>
            </a:r>
            <a:r>
              <a:rPr lang="en-US" sz="1600" b="1" dirty="0"/>
              <a:t>, </a:t>
            </a:r>
            <a:r>
              <a:rPr lang="en-US" sz="1600" b="1" dirty="0" err="1"/>
              <a:t>c.customer</a:t>
            </a:r>
            <a:r>
              <a:rPr lang="en-US" sz="1600" b="1" dirty="0"/>
              <a:t>, round(sum(</a:t>
            </a:r>
            <a:r>
              <a:rPr lang="en-US" sz="1600" b="1" dirty="0" err="1"/>
              <a:t>gross_price</a:t>
            </a:r>
            <a:r>
              <a:rPr lang="en-US" sz="1600" b="1" dirty="0"/>
              <a:t> * </a:t>
            </a:r>
            <a:r>
              <a:rPr lang="en-US" sz="1600" b="1" dirty="0" err="1"/>
              <a:t>sold_quantity</a:t>
            </a:r>
            <a:r>
              <a:rPr lang="en-US" sz="1600" b="1" dirty="0"/>
              <a:t>),2) as  </a:t>
            </a:r>
            <a:r>
              <a:rPr lang="en-US" sz="1600" b="1" dirty="0" err="1"/>
              <a:t>gross_sales_amt</a:t>
            </a:r>
            <a:r>
              <a:rPr lang="en-US" sz="1600" b="1" dirty="0"/>
              <a:t>  from </a:t>
            </a:r>
            <a:r>
              <a:rPr lang="en-US" sz="1600" b="1" dirty="0" err="1"/>
              <a:t>fact_sales_monthly</a:t>
            </a:r>
            <a:r>
              <a:rPr lang="en-US" sz="1600" b="1" dirty="0"/>
              <a:t>  s  join  </a:t>
            </a:r>
            <a:r>
              <a:rPr lang="en-US" sz="1600" b="1" dirty="0" err="1"/>
              <a:t>dim_customer</a:t>
            </a:r>
            <a:r>
              <a:rPr lang="en-US" sz="1600" b="1" dirty="0"/>
              <a:t> c on </a:t>
            </a:r>
            <a:r>
              <a:rPr lang="en-US" sz="1600" b="1" dirty="0" err="1"/>
              <a:t>s.customer_code</a:t>
            </a:r>
            <a:r>
              <a:rPr lang="en-US" sz="1600" b="1" dirty="0"/>
              <a:t>  =  </a:t>
            </a:r>
            <a:r>
              <a:rPr lang="en-US" sz="1600" b="1" dirty="0" err="1"/>
              <a:t>c.customer_code</a:t>
            </a:r>
            <a:r>
              <a:rPr lang="en-US" sz="1600" b="1" dirty="0"/>
              <a:t>  join </a:t>
            </a:r>
            <a:r>
              <a:rPr lang="en-US" sz="1600" b="1" dirty="0" err="1"/>
              <a:t>fact_gross_price</a:t>
            </a:r>
            <a:r>
              <a:rPr lang="en-US" sz="1600" b="1" dirty="0"/>
              <a:t>  </a:t>
            </a:r>
            <a:r>
              <a:rPr lang="en-US" sz="1600" b="1" dirty="0" err="1"/>
              <a:t>gp</a:t>
            </a:r>
            <a:r>
              <a:rPr lang="en-US" sz="1600" b="1" dirty="0"/>
              <a:t>  on  </a:t>
            </a:r>
            <a:r>
              <a:rPr lang="en-US" sz="1600" b="1" dirty="0" err="1"/>
              <a:t>s.product_code</a:t>
            </a:r>
            <a:r>
              <a:rPr lang="en-US" sz="1600" b="1" dirty="0"/>
              <a:t>  =  </a:t>
            </a:r>
            <a:r>
              <a:rPr lang="en-US" sz="1600" b="1" dirty="0" err="1"/>
              <a:t>gp.product_code</a:t>
            </a:r>
            <a:r>
              <a:rPr lang="en-US" sz="1600" b="1" dirty="0"/>
              <a:t>  where </a:t>
            </a:r>
            <a:r>
              <a:rPr lang="en-US" sz="1600" b="1" dirty="0" err="1"/>
              <a:t>c.customer</a:t>
            </a:r>
            <a:r>
              <a:rPr lang="en-US" sz="1600" b="1" dirty="0"/>
              <a:t>  =  '</a:t>
            </a:r>
            <a:r>
              <a:rPr lang="en-US" sz="1600" b="1" dirty="0" err="1"/>
              <a:t>Atliq</a:t>
            </a:r>
            <a:r>
              <a:rPr lang="en-US" sz="1600" b="1" dirty="0"/>
              <a:t> Exclusive’  group  by year,  month  order  by  </a:t>
            </a:r>
            <a:r>
              <a:rPr lang="en-US" sz="1600" b="1" dirty="0" err="1"/>
              <a:t>s.fiscal_year</a:t>
            </a:r>
            <a:r>
              <a:rPr lang="en-US" sz="1600" b="1" dirty="0"/>
              <a:t> 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DDF83-32F6-C9C0-C681-09A55B53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15" y="3762569"/>
            <a:ext cx="2952750" cy="30067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3440BF-782D-09D1-7393-92CAA8176463}"/>
              </a:ext>
            </a:extLst>
          </p:cNvPr>
          <p:cNvCxnSpPr>
            <a:cxnSpLocks/>
          </p:cNvCxnSpPr>
          <p:nvPr/>
        </p:nvCxnSpPr>
        <p:spPr>
          <a:xfrm>
            <a:off x="9088016" y="3794449"/>
            <a:ext cx="31039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004B639-B3F4-140D-672F-02F58D08C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36506"/>
            <a:ext cx="9167715" cy="39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061CC-5D72-D0A6-3DA3-206D521F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C5F355-A405-EA31-C61A-2F9267CD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6956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F9A3C0-777C-EE01-682E-AB8C106DDBB7}"/>
              </a:ext>
            </a:extLst>
          </p:cNvPr>
          <p:cNvSpPr txBox="1"/>
          <p:nvPr/>
        </p:nvSpPr>
        <p:spPr>
          <a:xfrm>
            <a:off x="5506841" y="3885778"/>
            <a:ext cx="1178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08D99-46BD-1580-2B18-75B68D461963}"/>
              </a:ext>
            </a:extLst>
          </p:cNvPr>
          <p:cNvSpPr txBox="1"/>
          <p:nvPr/>
        </p:nvSpPr>
        <p:spPr>
          <a:xfrm>
            <a:off x="270588" y="4420765"/>
            <a:ext cx="91533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2020 shows a strong recovery</a:t>
            </a:r>
            <a:r>
              <a:rPr lang="en-US" sz="1600" dirty="0"/>
              <a:t> after a big drop in Feb–Apr (pandemic impact).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Peak sales months: 1. </a:t>
            </a:r>
            <a:r>
              <a:rPr lang="en-US" sz="1600" b="1" dirty="0"/>
              <a:t>Nov 2020</a:t>
            </a:r>
            <a:r>
              <a:rPr lang="en-US" sz="1600" dirty="0"/>
              <a:t> – </a:t>
            </a:r>
            <a:r>
              <a:rPr lang="en-US" sz="1600" i="1" dirty="0"/>
              <a:t>32.25M (highest overall)</a:t>
            </a:r>
          </a:p>
          <a:p>
            <a:r>
              <a:rPr lang="en-US" sz="1600" i="1" dirty="0"/>
              <a:t>  		  2. </a:t>
            </a:r>
            <a:r>
              <a:rPr lang="en-US" sz="1600" b="1" dirty="0"/>
              <a:t>Oct 2020</a:t>
            </a:r>
            <a:r>
              <a:rPr lang="en-US" sz="1600" dirty="0"/>
              <a:t> &amp; </a:t>
            </a:r>
            <a:r>
              <a:rPr lang="en-US" sz="1600" b="1" dirty="0"/>
              <a:t>Dec 2020</a:t>
            </a:r>
            <a:r>
              <a:rPr lang="en-US" sz="1600" dirty="0"/>
              <a:t> also strong.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2021 is more stable</a:t>
            </a:r>
            <a:r>
              <a:rPr lang="en-US" sz="1600" dirty="0"/>
              <a:t>, with consistent monthly sales between </a:t>
            </a:r>
            <a:r>
              <a:rPr lang="en-US" sz="1600" b="1" dirty="0"/>
              <a:t>15M–21M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Low-performing periods</a:t>
            </a:r>
            <a:r>
              <a:rPr lang="en-US" sz="1600" dirty="0"/>
              <a:t> were early 2020 (Mar–Apr) and mid 2021 (Aug).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AtliQ</a:t>
            </a:r>
            <a:r>
              <a:rPr lang="en-US" sz="1600" dirty="0"/>
              <a:t> Exclusive depends heavily on </a:t>
            </a:r>
            <a:r>
              <a:rPr lang="en-US" sz="1600" b="1" dirty="0"/>
              <a:t>festive/winter months</a:t>
            </a:r>
            <a:r>
              <a:rPr lang="en-US" sz="1600" dirty="0"/>
              <a:t> for high revenue.</a:t>
            </a:r>
            <a:r>
              <a:rPr lang="en-US" sz="1600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935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86AC-D50F-F72E-1955-3C655B58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4836-F5CE-3C58-3D9B-F06F40EA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382"/>
          </a:xfrm>
        </p:spPr>
        <p:txBody>
          <a:bodyPr/>
          <a:lstStyle/>
          <a:p>
            <a:r>
              <a:rPr lang="en-US" sz="2000" dirty="0"/>
              <a:t>8. In which quarter of 2020, got the maximum </a:t>
            </a:r>
            <a:r>
              <a:rPr lang="en-US" sz="2000" dirty="0" err="1"/>
              <a:t>total_sold_quantity</a:t>
            </a:r>
            <a:r>
              <a:rPr lang="en-US" sz="2000" dirty="0"/>
              <a:t>? The final output contains these fields sorted by the </a:t>
            </a:r>
            <a:r>
              <a:rPr lang="en-US" sz="2000" dirty="0" err="1"/>
              <a:t>total_sold_quantity</a:t>
            </a:r>
            <a:r>
              <a:rPr lang="en-US" sz="2000" dirty="0"/>
              <a:t>, Quarter, </a:t>
            </a:r>
            <a:r>
              <a:rPr lang="en-US" sz="2000" dirty="0" err="1"/>
              <a:t>total_sold_quantity</a:t>
            </a:r>
            <a:r>
              <a:rPr lang="en-US" sz="2000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4AA23-7F73-A67D-2270-DEE89B0E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58" y="589382"/>
            <a:ext cx="7022842" cy="317440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80AB8D-538E-6DB3-8FD7-EBDA3AC8DBDE}"/>
              </a:ext>
            </a:extLst>
          </p:cNvPr>
          <p:cNvSpPr txBox="1">
            <a:spLocks/>
          </p:cNvSpPr>
          <p:nvPr/>
        </p:nvSpPr>
        <p:spPr>
          <a:xfrm>
            <a:off x="0" y="589382"/>
            <a:ext cx="5169159" cy="3174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with cte1 as (</a:t>
            </a:r>
          </a:p>
          <a:p>
            <a:r>
              <a:rPr lang="en-US" sz="1600" b="1" dirty="0"/>
              <a:t>select  date,  </a:t>
            </a:r>
            <a:r>
              <a:rPr lang="en-US" sz="1600" b="1" dirty="0" err="1"/>
              <a:t>fiscal_year</a:t>
            </a:r>
            <a:r>
              <a:rPr lang="en-US" sz="1600" b="1" dirty="0"/>
              <a:t>,</a:t>
            </a:r>
          </a:p>
          <a:p>
            <a:r>
              <a:rPr lang="en-US" sz="1600" b="1" dirty="0"/>
              <a:t>       case		</a:t>
            </a:r>
          </a:p>
          <a:p>
            <a:r>
              <a:rPr lang="en-US" sz="1600" b="1" dirty="0"/>
              <a:t>	when  month(date)  in (9,10,11)   then "Q1"        	when month(date)   In (12,01,02) then "Q2"        	when month(date)   in (03,04,05) then "Q3"        	else "Q4“</a:t>
            </a:r>
          </a:p>
          <a:p>
            <a:r>
              <a:rPr lang="en-US" sz="1600" b="1" dirty="0"/>
              <a:t>      end as Quarter,    </a:t>
            </a:r>
          </a:p>
          <a:p>
            <a:r>
              <a:rPr lang="en-US" sz="1600" b="1" dirty="0"/>
              <a:t>sum(</a:t>
            </a:r>
            <a:r>
              <a:rPr lang="en-US" sz="1600" b="1" dirty="0" err="1"/>
              <a:t>sold_quantity</a:t>
            </a:r>
            <a:r>
              <a:rPr lang="en-US" sz="1600" b="1" dirty="0"/>
              <a:t>)  as  </a:t>
            </a:r>
            <a:r>
              <a:rPr lang="en-US" sz="1600" b="1" dirty="0" err="1"/>
              <a:t>sold_quantity</a:t>
            </a:r>
            <a:r>
              <a:rPr lang="en-US" sz="1600" b="1" dirty="0"/>
              <a:t>  from </a:t>
            </a:r>
            <a:r>
              <a:rPr lang="en-US" sz="1600" b="1" dirty="0" err="1"/>
              <a:t>fact_sales_monthly</a:t>
            </a:r>
            <a:r>
              <a:rPr lang="en-US" sz="1600" b="1" dirty="0"/>
              <a:t>  group  by  </a:t>
            </a:r>
            <a:r>
              <a:rPr lang="en-US" sz="1600" b="1" dirty="0" err="1"/>
              <a:t>fiscal_year</a:t>
            </a:r>
            <a:r>
              <a:rPr lang="en-US" sz="1600" b="1" dirty="0"/>
              <a:t>, Quarter	 order  by  </a:t>
            </a:r>
            <a:r>
              <a:rPr lang="en-US" sz="1600" b="1" dirty="0" err="1"/>
              <a:t>fiscal_year</a:t>
            </a:r>
            <a:r>
              <a:rPr lang="en-US" sz="1600" b="1" dirty="0"/>
              <a:t>,  Quarter</a:t>
            </a:r>
          </a:p>
          <a:p>
            <a:r>
              <a:rPr lang="en-US" sz="1600" b="1" dirty="0"/>
              <a:t>)</a:t>
            </a:r>
          </a:p>
          <a:p>
            <a:r>
              <a:rPr lang="en-US" sz="1600" b="1" dirty="0"/>
              <a:t>Select  *  from  cte1  where  </a:t>
            </a:r>
            <a:r>
              <a:rPr lang="en-US" sz="1600" b="1" dirty="0" err="1"/>
              <a:t>fiscal_year</a:t>
            </a:r>
            <a:r>
              <a:rPr lang="en-US" sz="1600" b="1" dirty="0"/>
              <a:t>  =  2020 order  by  </a:t>
            </a:r>
            <a:r>
              <a:rPr lang="en-US" sz="1600" b="1" dirty="0" err="1"/>
              <a:t>sold_quantity</a:t>
            </a:r>
            <a:r>
              <a:rPr lang="en-US" sz="1600" b="1" dirty="0"/>
              <a:t>  desc;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7AE59-706D-13A5-0CDF-4189636A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0446"/>
            <a:ext cx="5169157" cy="1125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B14A9-A866-B0D7-F4FD-87EE295ACA71}"/>
              </a:ext>
            </a:extLst>
          </p:cNvPr>
          <p:cNvSpPr txBox="1"/>
          <p:nvPr/>
        </p:nvSpPr>
        <p:spPr>
          <a:xfrm>
            <a:off x="5465078" y="4715842"/>
            <a:ext cx="1261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46D0-7809-46CF-CC33-181709599E0C}"/>
              </a:ext>
            </a:extLst>
          </p:cNvPr>
          <p:cNvSpPr txBox="1"/>
          <p:nvPr/>
        </p:nvSpPr>
        <p:spPr>
          <a:xfrm>
            <a:off x="74645" y="5329340"/>
            <a:ext cx="11650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Q1 2020 had the highest sold quantity (7.0M units)</a:t>
            </a:r>
            <a:r>
              <a:rPr lang="en-US" sz="1600" dirty="0"/>
              <a:t> — strongest quarter.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Q2 2020 was also strong (6.6M units)</a:t>
            </a:r>
            <a:r>
              <a:rPr lang="en-US" sz="1600" dirty="0"/>
              <a:t> — good festive/winter season continuation.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Q4 2020 performed moderately (5.0M units)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Q3 2020 had the lowest sold quantity (2.1M units)</a:t>
            </a:r>
            <a:r>
              <a:rPr lang="en-US" sz="1600" dirty="0"/>
              <a:t> — major drop likely due to early 2020 disruptions.</a:t>
            </a:r>
          </a:p>
        </p:txBody>
      </p:sp>
    </p:spTree>
    <p:extLst>
      <p:ext uri="{BB962C8B-B14F-4D97-AF65-F5344CB8AC3E}">
        <p14:creationId xmlns:p14="http://schemas.microsoft.com/office/powerpoint/2010/main" val="31157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9343"/>
          </a:xfrm>
        </p:spPr>
        <p:txBody>
          <a:bodyPr>
            <a:noAutofit/>
          </a:bodyPr>
          <a:lstStyle/>
          <a:p>
            <a:r>
              <a:rPr lang="en-US" sz="2000" dirty="0"/>
              <a:t>9. Which channel helped to bring more gross sales in the fiscal year 2021 and the percentage of contribution? The final output contains these fields, channel, </a:t>
            </a:r>
            <a:r>
              <a:rPr lang="en-US" sz="2000" dirty="0" err="1"/>
              <a:t>gross_sales_mln</a:t>
            </a:r>
            <a:r>
              <a:rPr lang="en-US" sz="2000" dirty="0"/>
              <a:t> ,percentage.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723066-A7C9-808E-8A78-B05A411804A5}"/>
              </a:ext>
            </a:extLst>
          </p:cNvPr>
          <p:cNvSpPr txBox="1">
            <a:spLocks/>
          </p:cNvSpPr>
          <p:nvPr/>
        </p:nvSpPr>
        <p:spPr>
          <a:xfrm>
            <a:off x="0" y="662473"/>
            <a:ext cx="5570375" cy="2766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Select  </a:t>
            </a:r>
            <a:r>
              <a:rPr lang="en-US" sz="1600" b="1" dirty="0" err="1"/>
              <a:t>c.channel</a:t>
            </a:r>
            <a:r>
              <a:rPr lang="en-US" sz="1600" b="1" dirty="0"/>
              <a:t>,  </a:t>
            </a:r>
            <a:r>
              <a:rPr lang="en-US" sz="1600" b="1" dirty="0" err="1"/>
              <a:t>concat</a:t>
            </a:r>
            <a:r>
              <a:rPr lang="en-US" sz="1600" b="1" dirty="0"/>
              <a:t>(round(sum(</a:t>
            </a:r>
            <a:r>
              <a:rPr lang="en-US" sz="1600" b="1" dirty="0" err="1"/>
              <a:t>s.sold_quantity</a:t>
            </a:r>
            <a:r>
              <a:rPr lang="en-US" sz="1600" b="1" dirty="0"/>
              <a:t> * </a:t>
            </a:r>
            <a:r>
              <a:rPr lang="en-US" sz="1600" b="1" dirty="0" err="1"/>
              <a:t>gp.gross_price</a:t>
            </a:r>
            <a:r>
              <a:rPr lang="en-US" sz="1600" b="1" dirty="0"/>
              <a:t>)/1000000,2), ' M’)  as </a:t>
            </a:r>
            <a:r>
              <a:rPr lang="en-US" sz="1600" b="1" dirty="0" err="1"/>
              <a:t>gross_sales_mln</a:t>
            </a:r>
            <a:r>
              <a:rPr lang="en-US" sz="1600" b="1" dirty="0"/>
              <a:t>, </a:t>
            </a:r>
            <a:r>
              <a:rPr lang="en-US" sz="1600" b="1" dirty="0" err="1"/>
              <a:t>concat</a:t>
            </a:r>
            <a:r>
              <a:rPr lang="en-US" sz="1600" b="1" dirty="0"/>
              <a:t>(round(sum(</a:t>
            </a:r>
            <a:r>
              <a:rPr lang="en-US" sz="1600" b="1" dirty="0" err="1"/>
              <a:t>s.sold_quantity</a:t>
            </a:r>
            <a:r>
              <a:rPr lang="en-US" sz="1600" b="1" dirty="0"/>
              <a:t> * </a:t>
            </a:r>
            <a:r>
              <a:rPr lang="en-US" sz="1600" b="1" dirty="0" err="1"/>
              <a:t>gp.gross_price</a:t>
            </a:r>
            <a:r>
              <a:rPr lang="en-US" sz="1600" b="1" dirty="0"/>
              <a:t>)*100 / sum(sum(</a:t>
            </a:r>
            <a:r>
              <a:rPr lang="en-US" sz="1600" b="1" dirty="0" err="1"/>
              <a:t>s.sold_quantity</a:t>
            </a:r>
            <a:r>
              <a:rPr lang="en-US" sz="1600" b="1" dirty="0"/>
              <a:t> * </a:t>
            </a:r>
            <a:r>
              <a:rPr lang="en-US" sz="1600" b="1" dirty="0" err="1"/>
              <a:t>gp.gross_price</a:t>
            </a:r>
            <a:r>
              <a:rPr lang="en-US" sz="1600" b="1" dirty="0"/>
              <a:t>)) over (),2),'%') as pct </a:t>
            </a:r>
          </a:p>
          <a:p>
            <a:r>
              <a:rPr lang="en-US" sz="1600" b="1" dirty="0"/>
              <a:t>from  </a:t>
            </a:r>
            <a:r>
              <a:rPr lang="en-US" sz="1600" b="1" dirty="0" err="1"/>
              <a:t>fact_sales_monthly</a:t>
            </a:r>
            <a:r>
              <a:rPr lang="en-US" sz="1600" b="1" dirty="0"/>
              <a:t>  s </a:t>
            </a:r>
          </a:p>
          <a:p>
            <a:r>
              <a:rPr lang="en-US" sz="1600" b="1" dirty="0"/>
              <a:t>join  </a:t>
            </a:r>
            <a:r>
              <a:rPr lang="en-US" sz="1600" b="1" dirty="0" err="1"/>
              <a:t>fact_gross_price</a:t>
            </a:r>
            <a:r>
              <a:rPr lang="en-US" sz="1600" b="1" dirty="0"/>
              <a:t>  </a:t>
            </a:r>
            <a:r>
              <a:rPr lang="en-US" sz="1600" b="1" dirty="0" err="1"/>
              <a:t>gp</a:t>
            </a:r>
            <a:r>
              <a:rPr lang="en-US" sz="1600" b="1" dirty="0"/>
              <a:t>   on   </a:t>
            </a:r>
            <a:r>
              <a:rPr lang="en-US" sz="1600" b="1" dirty="0" err="1"/>
              <a:t>gp.product_code</a:t>
            </a:r>
            <a:r>
              <a:rPr lang="en-US" sz="1600" b="1" dirty="0"/>
              <a:t>  =  </a:t>
            </a:r>
            <a:r>
              <a:rPr lang="en-US" sz="1600" b="1" dirty="0" err="1"/>
              <a:t>s.product_code</a:t>
            </a:r>
            <a:r>
              <a:rPr lang="en-US" sz="1600" b="1" dirty="0"/>
              <a:t>   and   </a:t>
            </a:r>
            <a:r>
              <a:rPr lang="en-US" sz="1600" b="1" dirty="0" err="1"/>
              <a:t>gp.fiscal_year</a:t>
            </a:r>
            <a:r>
              <a:rPr lang="en-US" sz="1600" b="1" dirty="0"/>
              <a:t>  =  </a:t>
            </a:r>
            <a:r>
              <a:rPr lang="en-US" sz="1600" b="1" dirty="0" err="1"/>
              <a:t>s.fiscal_year</a:t>
            </a:r>
            <a:r>
              <a:rPr lang="en-US" sz="1600" b="1" dirty="0"/>
              <a:t>   join   </a:t>
            </a:r>
            <a:r>
              <a:rPr lang="en-US" sz="1600" b="1" dirty="0" err="1"/>
              <a:t>dim_customer</a:t>
            </a:r>
            <a:r>
              <a:rPr lang="en-US" sz="1600" b="1" dirty="0"/>
              <a:t> c   on   </a:t>
            </a:r>
            <a:r>
              <a:rPr lang="en-US" sz="1600" b="1" dirty="0" err="1"/>
              <a:t>c.customer_code</a:t>
            </a:r>
            <a:r>
              <a:rPr lang="en-US" sz="1600" b="1" dirty="0"/>
              <a:t>  =   </a:t>
            </a:r>
            <a:r>
              <a:rPr lang="en-US" sz="1600" b="1" dirty="0" err="1"/>
              <a:t>s.customer_code</a:t>
            </a:r>
            <a:r>
              <a:rPr lang="en-US" sz="1600" b="1" dirty="0"/>
              <a:t>   where    </a:t>
            </a:r>
            <a:r>
              <a:rPr lang="en-US" sz="1600" b="1" dirty="0" err="1"/>
              <a:t>s.fiscal_year</a:t>
            </a:r>
            <a:r>
              <a:rPr lang="en-US" sz="1600" b="1" dirty="0"/>
              <a:t>  =  2021   group  by  </a:t>
            </a:r>
            <a:r>
              <a:rPr lang="en-US" sz="1600" b="1" dirty="0" err="1"/>
              <a:t>s.fiscal_year</a:t>
            </a:r>
            <a:r>
              <a:rPr lang="en-US" sz="1600" b="1" dirty="0"/>
              <a:t>,  channel  order  by  </a:t>
            </a:r>
            <a:r>
              <a:rPr lang="en-US" sz="1600" b="1" dirty="0" err="1"/>
              <a:t>s.fiscal_year</a:t>
            </a:r>
            <a:r>
              <a:rPr lang="en-US" sz="1600" b="1" dirty="0"/>
              <a:t> ,  pct  desc;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E4452-89C3-0CB6-C47E-C89F83EE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59" y="802432"/>
            <a:ext cx="6196002" cy="3746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34394-A03F-8DFE-5E58-C526596C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570375" cy="1120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47955-D6F2-CF65-2ED2-CA286A08D26D}"/>
              </a:ext>
            </a:extLst>
          </p:cNvPr>
          <p:cNvSpPr txBox="1"/>
          <p:nvPr/>
        </p:nvSpPr>
        <p:spPr>
          <a:xfrm>
            <a:off x="5469744" y="4318404"/>
            <a:ext cx="1252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9A741-929E-8811-9677-8D0FED2AAF39}"/>
              </a:ext>
            </a:extLst>
          </p:cNvPr>
          <p:cNvSpPr txBox="1"/>
          <p:nvPr/>
        </p:nvSpPr>
        <p:spPr>
          <a:xfrm>
            <a:off x="139960" y="4855239"/>
            <a:ext cx="11151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Retailer channel is the biggest contributor</a:t>
            </a:r>
            <a:r>
              <a:rPr lang="en-US" dirty="0"/>
              <a:t>, generating </a:t>
            </a:r>
            <a:r>
              <a:rPr lang="en-US" b="1" dirty="0"/>
              <a:t>73.23%</a:t>
            </a:r>
            <a:r>
              <a:rPr lang="en-US" dirty="0"/>
              <a:t> of total sales (~1219M).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Direct channel contributes 15.47%</a:t>
            </a:r>
            <a:r>
              <a:rPr lang="en-US" dirty="0"/>
              <a:t>, showing moderate performance.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Distributor channel is the lowest contributor</a:t>
            </a:r>
            <a:r>
              <a:rPr lang="en-US" dirty="0"/>
              <a:t> with </a:t>
            </a:r>
            <a:r>
              <a:rPr lang="en-US" b="1" dirty="0"/>
              <a:t>11.30%</a:t>
            </a:r>
            <a:r>
              <a:rPr lang="en-US" dirty="0"/>
              <a:t>, indicating low reach or weak partnerships.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Retailers are the </a:t>
            </a:r>
            <a:r>
              <a:rPr lang="en-US" b="1" dirty="0"/>
              <a:t>core revenue driver</a:t>
            </a:r>
            <a:r>
              <a:rPr lang="en-US" dirty="0"/>
              <a:t> for the business.</a:t>
            </a:r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7F44-5899-24DC-C551-BC0900CE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2CE1-6798-EF04-04C2-7516DB1C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641"/>
            <a:ext cx="11402008" cy="1032709"/>
          </a:xfrm>
        </p:spPr>
        <p:txBody>
          <a:bodyPr>
            <a:noAutofit/>
          </a:bodyPr>
          <a:lstStyle/>
          <a:p>
            <a:r>
              <a:rPr lang="en-US" sz="2000" dirty="0"/>
              <a:t>10. Get the Top 3 products in each division that have a high </a:t>
            </a:r>
            <a:r>
              <a:rPr lang="en-US" sz="2000" dirty="0" err="1"/>
              <a:t>total_sold_quantity</a:t>
            </a:r>
            <a:r>
              <a:rPr lang="en-US" sz="2000" dirty="0"/>
              <a:t> in the </a:t>
            </a:r>
            <a:r>
              <a:rPr lang="en-US" sz="2000" dirty="0" err="1"/>
              <a:t>fiscal_year</a:t>
            </a:r>
            <a:r>
              <a:rPr lang="en-US" sz="2000" dirty="0"/>
              <a:t> 2021? The final output contains these fields, division, </a:t>
            </a:r>
            <a:r>
              <a:rPr lang="en-US" sz="2000" dirty="0" err="1"/>
              <a:t>product_code</a:t>
            </a:r>
            <a:r>
              <a:rPr lang="en-US" sz="2000" dirty="0"/>
              <a:t>, product, </a:t>
            </a:r>
            <a:r>
              <a:rPr lang="en-US" sz="2000" dirty="0" err="1"/>
              <a:t>total_sold_quantity</a:t>
            </a:r>
            <a:r>
              <a:rPr lang="en-US" sz="2000" dirty="0"/>
              <a:t> , </a:t>
            </a:r>
            <a:r>
              <a:rPr lang="en-US" sz="2000" dirty="0" err="1"/>
              <a:t>rank_order</a:t>
            </a:r>
            <a:r>
              <a:rPr lang="en-US" sz="2000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306551-43C8-96AC-E251-AA6BA6EA3A98}"/>
              </a:ext>
            </a:extLst>
          </p:cNvPr>
          <p:cNvSpPr txBox="1">
            <a:spLocks/>
          </p:cNvSpPr>
          <p:nvPr/>
        </p:nvSpPr>
        <p:spPr>
          <a:xfrm>
            <a:off x="0" y="853510"/>
            <a:ext cx="5290457" cy="34621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with cte1 as (</a:t>
            </a:r>
          </a:p>
          <a:p>
            <a:r>
              <a:rPr lang="en-US" sz="1600" b="1" dirty="0"/>
              <a:t>select  </a:t>
            </a:r>
            <a:r>
              <a:rPr lang="en-US" sz="1600" b="1" dirty="0" err="1"/>
              <a:t>p.division</a:t>
            </a:r>
            <a:r>
              <a:rPr lang="en-US" sz="1600" b="1" dirty="0"/>
              <a:t>,  </a:t>
            </a:r>
            <a:r>
              <a:rPr lang="en-US" sz="1600" b="1" dirty="0" err="1"/>
              <a:t>p.product_code</a:t>
            </a:r>
            <a:r>
              <a:rPr lang="en-US" sz="1600" b="1" dirty="0"/>
              <a:t>, </a:t>
            </a:r>
            <a:r>
              <a:rPr lang="en-US" sz="1600" b="1" dirty="0" err="1"/>
              <a:t>concat</a:t>
            </a:r>
            <a:r>
              <a:rPr lang="en-US" sz="1600" b="1" dirty="0"/>
              <a:t>(</a:t>
            </a:r>
            <a:r>
              <a:rPr lang="en-US" sz="1600" b="1" dirty="0" err="1"/>
              <a:t>p.product</a:t>
            </a:r>
            <a:r>
              <a:rPr lang="en-US" sz="1600" b="1" dirty="0"/>
              <a:t> , ' - ', </a:t>
            </a:r>
            <a:r>
              <a:rPr lang="en-US" sz="1600" b="1" dirty="0" err="1"/>
              <a:t>p.variant</a:t>
            </a:r>
            <a:r>
              <a:rPr lang="en-US" sz="1600" b="1" dirty="0"/>
              <a:t>)  as product, sum(</a:t>
            </a:r>
            <a:r>
              <a:rPr lang="en-US" sz="1600" b="1" dirty="0" err="1"/>
              <a:t>s.sold_quantity</a:t>
            </a:r>
            <a:r>
              <a:rPr lang="en-US" sz="1600" b="1" dirty="0"/>
              <a:t>)  as </a:t>
            </a:r>
            <a:r>
              <a:rPr lang="en-US" sz="1600" b="1" dirty="0" err="1"/>
              <a:t>total_sold_quantity</a:t>
            </a:r>
            <a:r>
              <a:rPr lang="en-US" sz="1600" b="1" dirty="0"/>
              <a:t>  from  </a:t>
            </a:r>
            <a:r>
              <a:rPr lang="en-US" sz="1600" b="1" dirty="0" err="1"/>
              <a:t>dim_product</a:t>
            </a:r>
            <a:r>
              <a:rPr lang="en-US" sz="1600" b="1" dirty="0"/>
              <a:t> p </a:t>
            </a:r>
          </a:p>
          <a:p>
            <a:r>
              <a:rPr lang="en-US" sz="1600" b="1" dirty="0"/>
              <a:t>Join  </a:t>
            </a:r>
            <a:r>
              <a:rPr lang="en-US" sz="1600" b="1" dirty="0" err="1"/>
              <a:t>fact_sales_monthly</a:t>
            </a:r>
            <a:r>
              <a:rPr lang="en-US" sz="1600" b="1" dirty="0"/>
              <a:t> s  on  </a:t>
            </a:r>
            <a:r>
              <a:rPr lang="en-US" sz="1600" b="1" dirty="0" err="1"/>
              <a:t>p.product_code</a:t>
            </a:r>
            <a:r>
              <a:rPr lang="en-US" sz="1600" b="1" dirty="0"/>
              <a:t>  = </a:t>
            </a:r>
            <a:r>
              <a:rPr lang="en-US" sz="1600" b="1" dirty="0" err="1"/>
              <a:t>s.product_code</a:t>
            </a:r>
            <a:r>
              <a:rPr lang="en-US" sz="1600" b="1" dirty="0"/>
              <a:t>  where   </a:t>
            </a:r>
            <a:r>
              <a:rPr lang="en-US" sz="1600" b="1" dirty="0" err="1"/>
              <a:t>fiscal_year</a:t>
            </a:r>
            <a:r>
              <a:rPr lang="en-US" sz="1600" b="1" dirty="0"/>
              <a:t>  =  2021  group by  </a:t>
            </a:r>
            <a:r>
              <a:rPr lang="en-US" sz="1600" b="1" dirty="0" err="1"/>
              <a:t>product_code</a:t>
            </a:r>
            <a:r>
              <a:rPr lang="en-US" sz="1600" b="1" dirty="0"/>
              <a:t> ,  division</a:t>
            </a:r>
          </a:p>
          <a:p>
            <a:r>
              <a:rPr lang="en-US" sz="1600" b="1" dirty="0"/>
              <a:t>),</a:t>
            </a:r>
          </a:p>
          <a:p>
            <a:r>
              <a:rPr lang="en-US" sz="1600" b="1" dirty="0"/>
              <a:t>cte2 as (</a:t>
            </a:r>
          </a:p>
          <a:p>
            <a:r>
              <a:rPr lang="en-US" sz="1600" b="1" dirty="0"/>
              <a:t>Select  *,  rank()  over(partition  by  division  order by  </a:t>
            </a:r>
            <a:r>
              <a:rPr lang="en-US" sz="1600" b="1" dirty="0" err="1"/>
              <a:t>total_sold_quantity</a:t>
            </a:r>
            <a:r>
              <a:rPr lang="en-US" sz="1600" b="1" dirty="0"/>
              <a:t>  desc)  as  </a:t>
            </a:r>
            <a:r>
              <a:rPr lang="en-US" sz="1600" b="1" dirty="0" err="1"/>
              <a:t>rank_order</a:t>
            </a:r>
            <a:r>
              <a:rPr lang="en-US" sz="1600" b="1" dirty="0"/>
              <a:t>  from  cte1</a:t>
            </a:r>
          </a:p>
          <a:p>
            <a:r>
              <a:rPr lang="en-US" sz="1600" b="1" dirty="0"/>
              <a:t> )</a:t>
            </a:r>
          </a:p>
          <a:p>
            <a:r>
              <a:rPr lang="en-US" sz="1600" b="1" dirty="0"/>
              <a:t>Select  *  from  cte2  where  </a:t>
            </a:r>
            <a:r>
              <a:rPr lang="en-US" sz="1600" b="1" dirty="0" err="1"/>
              <a:t>rank_order</a:t>
            </a:r>
            <a:r>
              <a:rPr lang="en-US" sz="1600" b="1" dirty="0"/>
              <a:t>  &lt;= 3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926F9-EC3B-807A-CF64-3849AF3D9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7" y="670250"/>
            <a:ext cx="6836229" cy="346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9BE7A-4261-7D62-CA6C-411AF4FA2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5648"/>
            <a:ext cx="5290457" cy="2542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DD3DE1-1238-0261-58B0-2BD052248DB7}"/>
              </a:ext>
            </a:extLst>
          </p:cNvPr>
          <p:cNvSpPr txBox="1"/>
          <p:nvPr/>
        </p:nvSpPr>
        <p:spPr>
          <a:xfrm>
            <a:off x="7856374" y="4130982"/>
            <a:ext cx="1231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1DC74-BC9C-4D7B-09AD-E20A386305D6}"/>
              </a:ext>
            </a:extLst>
          </p:cNvPr>
          <p:cNvSpPr txBox="1"/>
          <p:nvPr/>
        </p:nvSpPr>
        <p:spPr>
          <a:xfrm>
            <a:off x="5563961" y="4484925"/>
            <a:ext cx="656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N &amp; S Division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Pen drives dominate with exceptionally high sales. Top sellers: 701K, 688K, and 676K units.</a:t>
            </a:r>
          </a:p>
          <a:p>
            <a:r>
              <a:rPr lang="en-US" sz="1600" dirty="0"/>
              <a:t>2. P &amp; A Division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 Strong performance from Gaming and Maxima series, each selling around 419K–428K units.</a:t>
            </a:r>
          </a:p>
          <a:p>
            <a:r>
              <a:rPr lang="en-US" sz="1600" dirty="0"/>
              <a:t>3. PC Division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Sales are significantly lower, with top products only around 17K units—far behind other divisions.</a:t>
            </a:r>
          </a:p>
        </p:txBody>
      </p:sp>
    </p:spTree>
    <p:extLst>
      <p:ext uri="{BB962C8B-B14F-4D97-AF65-F5344CB8AC3E}">
        <p14:creationId xmlns:p14="http://schemas.microsoft.com/office/powerpoint/2010/main" val="380835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814F597-B892-F4E5-110D-AFC57A13DEC2}"/>
              </a:ext>
            </a:extLst>
          </p:cNvPr>
          <p:cNvSpPr txBox="1"/>
          <p:nvPr/>
        </p:nvSpPr>
        <p:spPr>
          <a:xfrm>
            <a:off x="914398" y="585320"/>
            <a:ext cx="7193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 Boost Top-Selling Segments (Notebook &amp; Accessories)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Run </a:t>
            </a:r>
            <a:r>
              <a:rPr lang="en-US" sz="1600" b="1" dirty="0"/>
              <a:t>bundle offers</a:t>
            </a:r>
            <a:r>
              <a:rPr lang="en-US" sz="1600" dirty="0"/>
              <a:t> (Notebook + Accessories)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Promote with </a:t>
            </a:r>
            <a:r>
              <a:rPr lang="en-US" sz="1600" b="1" dirty="0"/>
              <a:t>seasonal discounts</a:t>
            </a:r>
            <a:r>
              <a:rPr lang="en-US" sz="1600" dirty="0"/>
              <a:t>, student offers, and influencer campaigns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Highlight best-selling models in ads.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927C70-82C4-36A8-858E-F05ADC506CF5}"/>
              </a:ext>
            </a:extLst>
          </p:cNvPr>
          <p:cNvSpPr txBox="1"/>
          <p:nvPr/>
        </p:nvSpPr>
        <p:spPr>
          <a:xfrm>
            <a:off x="914398" y="1801037"/>
            <a:ext cx="6463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Grow Low-Product Segments (Networking &amp; Storage)Run </a:t>
            </a:r>
            <a:r>
              <a:rPr lang="en-US" sz="1600" b="1" dirty="0"/>
              <a:t>bundle offers</a:t>
            </a:r>
            <a:r>
              <a:rPr lang="en-US" sz="1600" dirty="0"/>
              <a:t> (Notebook + Accessories)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Partner with retailers/e-commerce for visibility.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Create </a:t>
            </a:r>
            <a:r>
              <a:rPr lang="en-US" sz="1600" b="1" dirty="0"/>
              <a:t>awareness campaigns</a:t>
            </a:r>
            <a:r>
              <a:rPr lang="en-US" sz="1600" dirty="0"/>
              <a:t> showing why customers need better networking/storage solutions</a:t>
            </a:r>
            <a:r>
              <a:rPr lang="en-US" sz="1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B3FCE-5A0C-D041-79DA-96A21364033C}"/>
              </a:ext>
            </a:extLst>
          </p:cNvPr>
          <p:cNvSpPr txBox="1"/>
          <p:nvPr/>
        </p:nvSpPr>
        <p:spPr>
          <a:xfrm>
            <a:off x="4794766" y="19493"/>
            <a:ext cx="170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SUGGESTIONS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7FBFC7-143A-CF5F-9E37-F6CEBA9A18C5}"/>
              </a:ext>
            </a:extLst>
          </p:cNvPr>
          <p:cNvSpPr txBox="1"/>
          <p:nvPr/>
        </p:nvSpPr>
        <p:spPr>
          <a:xfrm>
            <a:off x="914398" y="3124476"/>
            <a:ext cx="7193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Increase Cross-Selling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/>
              <a:t>When customers buy notebooks, recommend </a:t>
            </a:r>
            <a:r>
              <a:rPr lang="en-US" sz="1600" b="1" dirty="0"/>
              <a:t>peripherals</a:t>
            </a:r>
            <a:r>
              <a:rPr lang="en-US" sz="1600" dirty="0"/>
              <a:t> (mouse, keyboard, webcam)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/>
              <a:t>For businesses, offer </a:t>
            </a:r>
            <a:r>
              <a:rPr lang="en-US" sz="1600" b="1" dirty="0"/>
              <a:t>bulk deals</a:t>
            </a:r>
            <a:r>
              <a:rPr lang="en-US" sz="1600" dirty="0"/>
              <a:t> (Desktop + Storage + Networking).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E2688-7B49-AAE6-7B46-F6561A7602FE}"/>
              </a:ext>
            </a:extLst>
          </p:cNvPr>
          <p:cNvSpPr txBox="1"/>
          <p:nvPr/>
        </p:nvSpPr>
        <p:spPr>
          <a:xfrm>
            <a:off x="914398" y="4343803"/>
            <a:ext cx="516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 Targeted Marketing in APAC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/>
              <a:t>Promote budget products in India, Indonesia, Philippines.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/>
              <a:t>Push premium products in Japan, Australia, New Zealand.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94239-A1F9-C7FF-5D0E-ACCA88D18080}"/>
              </a:ext>
            </a:extLst>
          </p:cNvPr>
          <p:cNvSpPr txBox="1"/>
          <p:nvPr/>
        </p:nvSpPr>
        <p:spPr>
          <a:xfrm>
            <a:off x="914398" y="5477062"/>
            <a:ext cx="1088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Accessories grew fastest—promote it with bundles, warranty, and service offers while using strong service benefits (on-site support, installation, extended warranty) to boost slow-growth segments like Desktop, Storage, and Networking.</a:t>
            </a:r>
          </a:p>
        </p:txBody>
      </p:sp>
    </p:spTree>
    <p:extLst>
      <p:ext uri="{BB962C8B-B14F-4D97-AF65-F5344CB8AC3E}">
        <p14:creationId xmlns:p14="http://schemas.microsoft.com/office/powerpoint/2010/main" val="31630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CED3-893E-B764-3F19-C2AECBAD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27D6-F2FA-2FDF-F04B-76A1212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499" y="93307"/>
            <a:ext cx="2118048" cy="660918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5000" b="1" cap="none" dirty="0"/>
              <a:t>Agenda</a:t>
            </a:r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42C4121B-7B1D-78CF-758C-60A83507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217" y="84014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803D4-727A-8821-9ABE-42B67F4C8A11}"/>
              </a:ext>
            </a:extLst>
          </p:cNvPr>
          <p:cNvSpPr txBox="1"/>
          <p:nvPr/>
        </p:nvSpPr>
        <p:spPr>
          <a:xfrm>
            <a:off x="3609391" y="1075354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Overview of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22EF1-0792-A5CE-3685-6A6EDA35567C}"/>
              </a:ext>
            </a:extLst>
          </p:cNvPr>
          <p:cNvSpPr txBox="1"/>
          <p:nvPr/>
        </p:nvSpPr>
        <p:spPr>
          <a:xfrm>
            <a:off x="3704251" y="2467170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Target Audience with solid fill">
            <a:extLst>
              <a:ext uri="{FF2B5EF4-FFF2-40B4-BE49-F238E27FC236}">
                <a16:creationId xmlns:a16="http://schemas.microsoft.com/office/drawing/2014/main" id="{ADE1954E-21FC-0D2C-CD28-5B33DD68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9088" y="352087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6F36D-97E7-8BE6-16E4-2898336ADC28}"/>
              </a:ext>
            </a:extLst>
          </p:cNvPr>
          <p:cNvSpPr txBox="1"/>
          <p:nvPr/>
        </p:nvSpPr>
        <p:spPr>
          <a:xfrm>
            <a:off x="3704250" y="3858986"/>
            <a:ext cx="288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Data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E72B43-4C23-71A4-FA77-4F548332CA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7" y="4861249"/>
            <a:ext cx="914400" cy="89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41F478-B220-81A4-451C-23259449B8C3}"/>
              </a:ext>
            </a:extLst>
          </p:cNvPr>
          <p:cNvSpPr txBox="1"/>
          <p:nvPr/>
        </p:nvSpPr>
        <p:spPr>
          <a:xfrm>
            <a:off x="3704250" y="5250802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Ad-hoc request with insights</a:t>
            </a:r>
          </a:p>
        </p:txBody>
      </p:sp>
      <p:pic>
        <p:nvPicPr>
          <p:cNvPr id="3" name="Graphic 2" descr="Target Audience with solid fill">
            <a:extLst>
              <a:ext uri="{FF2B5EF4-FFF2-40B4-BE49-F238E27FC236}">
                <a16:creationId xmlns:a16="http://schemas.microsoft.com/office/drawing/2014/main" id="{BC8C908A-31FC-E792-1170-67C21B6A8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877" y="21805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2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5C4167-DDE9-DCA4-C389-1C9B5110EA03}"/>
              </a:ext>
            </a:extLst>
          </p:cNvPr>
          <p:cNvSpPr txBox="1"/>
          <p:nvPr/>
        </p:nvSpPr>
        <p:spPr>
          <a:xfrm>
            <a:off x="139960" y="503853"/>
            <a:ext cx="589072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Boost Festive &amp; High-Month Sales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Run </a:t>
            </a:r>
            <a:r>
              <a:rPr lang="en-US" sz="1600" b="1" dirty="0"/>
              <a:t>special festive campaigns</a:t>
            </a:r>
            <a:r>
              <a:rPr lang="en-US" sz="1600" dirty="0"/>
              <a:t> in Sep–Dec.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Offer </a:t>
            </a:r>
            <a:r>
              <a:rPr lang="en-US" sz="1600" b="1" dirty="0"/>
              <a:t>bundle deals</a:t>
            </a:r>
            <a:r>
              <a:rPr lang="en-US" sz="1600" dirty="0"/>
              <a:t>, limited-time discounts, and cashback during peak demand.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Launch </a:t>
            </a:r>
            <a:r>
              <a:rPr lang="en-US" sz="1600" b="1" dirty="0"/>
              <a:t>new product models</a:t>
            </a:r>
            <a:r>
              <a:rPr lang="en-US" sz="1600" dirty="0"/>
              <a:t> around Oct–Nov.</a:t>
            </a:r>
          </a:p>
          <a:p>
            <a:endParaRPr lang="en-US" sz="1600" dirty="0"/>
          </a:p>
          <a:p>
            <a:r>
              <a:rPr lang="en-US" sz="1600" dirty="0"/>
              <a:t>2. Improve Low-Month Performance (Mar–Apr, Jul–Aug)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Provide </a:t>
            </a:r>
            <a:r>
              <a:rPr lang="en-US" sz="1600" b="1" dirty="0"/>
              <a:t>seasonal offers</a:t>
            </a:r>
            <a:r>
              <a:rPr lang="en-US" sz="1600" dirty="0"/>
              <a:t>, “back-to-work” and “back-to-school” deals.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Push accessories &amp; peripherals with </a:t>
            </a:r>
            <a:r>
              <a:rPr lang="en-US" sz="1600" b="1" dirty="0"/>
              <a:t>combo promotions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Offer </a:t>
            </a:r>
            <a:r>
              <a:rPr lang="en-US" sz="1600" b="1" dirty="0"/>
              <a:t>free servicing or extended warranty</a:t>
            </a:r>
            <a:r>
              <a:rPr lang="en-US" sz="1600" dirty="0"/>
              <a:t> to attract purchases in slow months.</a:t>
            </a:r>
          </a:p>
          <a:p>
            <a:endParaRPr lang="en-US" sz="1600" dirty="0"/>
          </a:p>
          <a:p>
            <a:r>
              <a:rPr lang="en-US" sz="1600" dirty="0"/>
              <a:t>3. Retain Customer Loyalty Through Service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Add </a:t>
            </a:r>
            <a:r>
              <a:rPr lang="en-US" sz="1600" b="1" dirty="0"/>
              <a:t>free on-site installation</a:t>
            </a:r>
            <a:r>
              <a:rPr lang="en-US" sz="1600" dirty="0"/>
              <a:t> for high-value orders.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Offer </a:t>
            </a:r>
            <a:r>
              <a:rPr lang="en-US" sz="1600" b="1" dirty="0"/>
              <a:t>subscription-based service plans</a:t>
            </a:r>
            <a:r>
              <a:rPr lang="en-US" sz="1600" dirty="0"/>
              <a:t> like extended warranty or accidental damage cover.</a:t>
            </a:r>
          </a:p>
          <a:p>
            <a:endParaRPr lang="en-US" sz="1600" dirty="0"/>
          </a:p>
          <a:p>
            <a:r>
              <a:rPr lang="en-US" sz="1600" dirty="0"/>
              <a:t>4. Targeted Product Strategy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Sell high-value products during peak months (Nov–Dec).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Push entry-level and mid-range products during slow months.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Clear old inventory via </a:t>
            </a:r>
            <a:r>
              <a:rPr lang="en-US" sz="1600" b="1" dirty="0"/>
              <a:t>season-end sales</a:t>
            </a:r>
            <a:r>
              <a:rPr lang="en-US" sz="1600" dirty="0"/>
              <a:t> in Feb–Mar &amp; Jul–Aug.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7301B-6031-AF75-7DE3-34AEDCA95823}"/>
              </a:ext>
            </a:extLst>
          </p:cNvPr>
          <p:cNvSpPr txBox="1"/>
          <p:nvPr/>
        </p:nvSpPr>
        <p:spPr>
          <a:xfrm>
            <a:off x="6403918" y="503853"/>
            <a:ext cx="57694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Strengthen Relationships With High-Discount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Provide </a:t>
            </a:r>
            <a:r>
              <a:rPr lang="en-US" sz="1600" b="1" dirty="0"/>
              <a:t>exclusive pricing agreements</a:t>
            </a:r>
            <a:r>
              <a:rPr lang="en-US" sz="1600" dirty="0"/>
              <a:t> for Flipkart, </a:t>
            </a:r>
            <a:r>
              <a:rPr lang="en-US" sz="1600" dirty="0" err="1"/>
              <a:t>Viveks</a:t>
            </a:r>
            <a:r>
              <a:rPr lang="en-US" sz="1600" dirty="0"/>
              <a:t>, Ezone, Croma.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Introduce </a:t>
            </a:r>
            <a:r>
              <a:rPr lang="en-US" sz="1600" b="1" dirty="0"/>
              <a:t>performance-based discounting</a:t>
            </a:r>
            <a:r>
              <a:rPr lang="en-US" sz="1600" dirty="0"/>
              <a:t> (higher sales → better discount)</a:t>
            </a:r>
          </a:p>
          <a:p>
            <a:endParaRPr lang="en-US" sz="1600" dirty="0"/>
          </a:p>
          <a:p>
            <a:r>
              <a:rPr lang="en-US" sz="1600" dirty="0"/>
              <a:t>6. Improve Amazon’s Engagement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Offer </a:t>
            </a:r>
            <a:r>
              <a:rPr lang="en-US" sz="1600" b="1" dirty="0"/>
              <a:t>targeted promotions</a:t>
            </a:r>
            <a:r>
              <a:rPr lang="en-US" sz="1600" dirty="0"/>
              <a:t> to increase order volumes.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Provide </a:t>
            </a:r>
            <a:r>
              <a:rPr lang="en-US" sz="1600" b="1" dirty="0"/>
              <a:t>co-marketing support</a:t>
            </a:r>
            <a:r>
              <a:rPr lang="en-US" sz="1600" dirty="0"/>
              <a:t> (shared ads, product launches).</a:t>
            </a:r>
          </a:p>
          <a:p>
            <a:endParaRPr lang="en-US" sz="1600" dirty="0"/>
          </a:p>
          <a:p>
            <a:r>
              <a:rPr lang="en-US" sz="1600" dirty="0"/>
              <a:t>7. Use Discounts to Drive Product-Specific Growth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Promote slow-selling products through these retailers with </a:t>
            </a:r>
            <a:r>
              <a:rPr lang="en-US" sz="1600" b="1" dirty="0"/>
              <a:t>special campaign discounts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Run </a:t>
            </a:r>
            <a:r>
              <a:rPr lang="en-US" sz="1600" b="1" dirty="0"/>
              <a:t>joint festival promotions</a:t>
            </a:r>
            <a:r>
              <a:rPr lang="en-US" sz="1600" dirty="0"/>
              <a:t> with Flipkart &amp; Amazon (Diwali, Big Billion Days).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AE372-3A10-3D38-540B-A1CDE3EA25F7}"/>
              </a:ext>
            </a:extLst>
          </p:cNvPr>
          <p:cNvSpPr txBox="1"/>
          <p:nvPr/>
        </p:nvSpPr>
        <p:spPr>
          <a:xfrm>
            <a:off x="4794766" y="19493"/>
            <a:ext cx="170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37660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501" y="2514600"/>
            <a:ext cx="6170707" cy="1828800"/>
          </a:xfrm>
        </p:spPr>
        <p:txBody>
          <a:bodyPr/>
          <a:lstStyle/>
          <a:p>
            <a:r>
              <a:rPr lang="en-US" sz="11500" b="1" dirty="0">
                <a:solidFill>
                  <a:srgbClr val="33CCFF"/>
                </a:solidFill>
              </a:rPr>
              <a:t>Tha</a:t>
            </a:r>
            <a:r>
              <a:rPr lang="en-US" sz="11500" b="1" dirty="0"/>
              <a:t>nks!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E0026-373A-A938-FF26-E399D5072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45" y="4903238"/>
            <a:ext cx="1997555" cy="195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4581F-6537-F98E-66EC-B29E7810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0"/>
            <a:ext cx="2259563" cy="2259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2" y="0"/>
            <a:ext cx="6966857" cy="729342"/>
          </a:xfrm>
        </p:spPr>
        <p:txBody>
          <a:bodyPr>
            <a:normAutofit/>
          </a:bodyPr>
          <a:lstStyle/>
          <a:p>
            <a:pPr algn="ctr"/>
            <a:r>
              <a:rPr lang="en-US" sz="4500" b="1" cap="none" dirty="0"/>
              <a:t>Overview of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0" y="1187450"/>
            <a:ext cx="9372600" cy="4483101"/>
          </a:xfrm>
        </p:spPr>
        <p:txBody>
          <a:bodyPr/>
          <a:lstStyle/>
          <a:p>
            <a:r>
              <a:rPr lang="en-US" b="1" dirty="0" err="1"/>
              <a:t>AtliQ</a:t>
            </a:r>
            <a:r>
              <a:rPr lang="en-US" b="1" dirty="0"/>
              <a:t> </a:t>
            </a:r>
            <a:r>
              <a:rPr lang="en-US" b="1" dirty="0" err="1"/>
              <a:t>Hardwares</a:t>
            </a:r>
            <a:r>
              <a:rPr lang="en-US" dirty="0"/>
              <a:t> (imaginary company) is a leading India-based computer hardware manufacturer with a strong global presence.</a:t>
            </a:r>
          </a:p>
          <a:p>
            <a:r>
              <a:rPr lang="en-US" dirty="0"/>
              <a:t>The company operates across three divisions—</a:t>
            </a:r>
            <a:r>
              <a:rPr lang="en-US" b="1" dirty="0"/>
              <a:t>Peripherals &amp; Accessories</a:t>
            </a:r>
            <a:r>
              <a:rPr lang="en-US" dirty="0"/>
              <a:t>, </a:t>
            </a:r>
            <a:r>
              <a:rPr lang="en-US" b="1" dirty="0"/>
              <a:t>PCs</a:t>
            </a:r>
            <a:r>
              <a:rPr lang="en-US" dirty="0"/>
              <a:t>, and </a:t>
            </a:r>
            <a:r>
              <a:rPr lang="en-US" b="1" dirty="0"/>
              <a:t>Networking &amp; Storage</a:t>
            </a:r>
            <a:r>
              <a:rPr lang="en-US" dirty="0"/>
              <a:t>—offering a wide range of consumer and enterprise products.</a:t>
            </a:r>
          </a:p>
          <a:p>
            <a:r>
              <a:rPr lang="en-US" dirty="0" err="1"/>
              <a:t>AtliQ</a:t>
            </a:r>
            <a:r>
              <a:rPr lang="en-US" dirty="0"/>
              <a:t> sells through </a:t>
            </a:r>
            <a:r>
              <a:rPr lang="en-US" b="1" dirty="0"/>
              <a:t>retail</a:t>
            </a:r>
            <a:r>
              <a:rPr lang="en-US" dirty="0"/>
              <a:t>, </a:t>
            </a:r>
            <a:r>
              <a:rPr lang="en-US" b="1" dirty="0"/>
              <a:t>direct</a:t>
            </a:r>
            <a:r>
              <a:rPr lang="en-US" dirty="0"/>
              <a:t>, and </a:t>
            </a:r>
            <a:r>
              <a:rPr lang="en-US" b="1" dirty="0"/>
              <a:t>distributor</a:t>
            </a:r>
            <a:r>
              <a:rPr lang="en-US" dirty="0"/>
              <a:t> channels, and its products are available across </a:t>
            </a:r>
            <a:r>
              <a:rPr lang="en-US" b="1" dirty="0"/>
              <a:t>brick-and-mortar stores</a:t>
            </a:r>
            <a:r>
              <a:rPr lang="en-US" dirty="0"/>
              <a:t> and </a:t>
            </a:r>
            <a:r>
              <a:rPr lang="en-US" b="1" dirty="0"/>
              <a:t>e-commerce platforms</a:t>
            </a:r>
            <a:r>
              <a:rPr lang="en-US" dirty="0"/>
              <a:t> in multiple countries.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A086-A7F7-DB77-FA2F-8EFFC46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8176-11C8-C3B1-0401-69140FAB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06" y="0"/>
            <a:ext cx="2861388" cy="887963"/>
          </a:xfrm>
        </p:spPr>
        <p:txBody>
          <a:bodyPr>
            <a:normAutofit/>
          </a:bodyPr>
          <a:lstStyle/>
          <a:p>
            <a:r>
              <a:rPr lang="en-US" sz="4500" b="1" cap="none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AD8E-69E8-BC37-4882-06B89333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2567149"/>
            <a:ext cx="9372600" cy="172370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AtliQ</a:t>
            </a:r>
            <a:r>
              <a:rPr lang="en-US" dirty="0"/>
              <a:t> </a:t>
            </a:r>
            <a:r>
              <a:rPr lang="en-US" dirty="0" err="1"/>
              <a:t>Hardwares</a:t>
            </a:r>
            <a:r>
              <a:rPr lang="en-US" dirty="0"/>
              <a:t> wants to improve its ability to make quick, data-based decisions. To do this, the company plans to expand its data analytics team by hiring junior analysts. Tony Sharma designed a SQL challenge to test candidates’ technical skills and their ability to think and communicate clearly.</a:t>
            </a:r>
          </a:p>
        </p:txBody>
      </p:sp>
    </p:spTree>
    <p:extLst>
      <p:ext uri="{BB962C8B-B14F-4D97-AF65-F5344CB8AC3E}">
        <p14:creationId xmlns:p14="http://schemas.microsoft.com/office/powerpoint/2010/main" val="26101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6D4B-FD80-A2D4-690A-DBE414949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5FF2-635E-1DAA-8754-33AE0443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645" y="0"/>
            <a:ext cx="2898710" cy="715347"/>
          </a:xfrm>
        </p:spPr>
        <p:txBody>
          <a:bodyPr>
            <a:normAutofit/>
          </a:bodyPr>
          <a:lstStyle/>
          <a:p>
            <a:r>
              <a:rPr lang="en-US" sz="4500" b="1" cap="none" dirty="0"/>
              <a:t>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0EAB-506B-CC2F-AF2D-14940D5F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530220"/>
            <a:ext cx="9372600" cy="3797561"/>
          </a:xfrm>
        </p:spPr>
        <p:txBody>
          <a:bodyPr/>
          <a:lstStyle/>
          <a:p>
            <a:r>
              <a:rPr lang="en-US" dirty="0"/>
              <a:t>The dataset consists of 4 fact tables—sales monthly, manufacturing cost, pre-invoice deductions, and gross price—and 2 dimension tables containing customer and product details. Together, they provide a structured view of measurable business metrics and supporting information for analysis.</a:t>
            </a:r>
          </a:p>
          <a:p>
            <a:r>
              <a:rPr lang="en-US" dirty="0" err="1"/>
              <a:t>AtliQ</a:t>
            </a:r>
            <a:r>
              <a:rPr lang="en-US" dirty="0"/>
              <a:t> </a:t>
            </a:r>
            <a:r>
              <a:rPr lang="en-US" dirty="0" err="1"/>
              <a:t>Hardwares</a:t>
            </a:r>
            <a:r>
              <a:rPr lang="en-US" dirty="0"/>
              <a:t>’ </a:t>
            </a:r>
            <a:r>
              <a:rPr lang="en-US" b="1" dirty="0"/>
              <a:t>fiscal year</a:t>
            </a:r>
            <a:r>
              <a:rPr lang="en-US" dirty="0"/>
              <a:t> starts from </a:t>
            </a:r>
            <a:r>
              <a:rPr lang="en-US" b="1" dirty="0"/>
              <a:t>1st September to 31st August</a:t>
            </a:r>
            <a:r>
              <a:rPr lang="en-US" dirty="0"/>
              <a:t>. </a:t>
            </a:r>
          </a:p>
          <a:p>
            <a:r>
              <a:rPr lang="en-US" b="1" dirty="0"/>
              <a:t>Sales data is available for the fiscal year 2020–2021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35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069" y="0"/>
            <a:ext cx="3844212" cy="589382"/>
          </a:xfrm>
        </p:spPr>
        <p:txBody>
          <a:bodyPr>
            <a:noAutofit/>
          </a:bodyPr>
          <a:lstStyle/>
          <a:p>
            <a:r>
              <a:rPr lang="en-US" sz="3200" b="1" cap="none" dirty="0"/>
              <a:t>Company’s Market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A25B9F-C0B5-FF8A-4A85-88037FA5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" y="374779"/>
            <a:ext cx="10615127" cy="5447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3232-4BA0-ED23-D051-C7AF640FE95F}"/>
              </a:ext>
            </a:extLst>
          </p:cNvPr>
          <p:cNvSpPr txBox="1">
            <a:spLocks/>
          </p:cNvSpPr>
          <p:nvPr/>
        </p:nvSpPr>
        <p:spPr>
          <a:xfrm>
            <a:off x="1055915" y="6068915"/>
            <a:ext cx="10383416" cy="50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AtliQ</a:t>
            </a:r>
            <a:r>
              <a:rPr lang="en-US" sz="1600" dirty="0"/>
              <a:t> </a:t>
            </a:r>
            <a:r>
              <a:rPr lang="en-US" sz="1600" dirty="0" err="1"/>
              <a:t>Hardwares</a:t>
            </a:r>
            <a:r>
              <a:rPr lang="en-US" sz="1600" dirty="0"/>
              <a:t> operates in 27 countries across North America, Europe, and the APAC region.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83"/>
            <a:ext cx="12101803" cy="618899"/>
          </a:xfrm>
        </p:spPr>
        <p:txBody>
          <a:bodyPr>
            <a:noAutofit/>
          </a:bodyPr>
          <a:lstStyle/>
          <a:p>
            <a:r>
              <a:rPr lang="en-US" sz="2000" dirty="0"/>
              <a:t>1.Provide the list of markets in which customer "</a:t>
            </a:r>
            <a:r>
              <a:rPr lang="en-US" sz="2000" dirty="0" err="1"/>
              <a:t>Atliq</a:t>
            </a:r>
            <a:r>
              <a:rPr lang="en-US" sz="2000" dirty="0"/>
              <a:t> Exclusive" operates its business in the APAC region.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8220C-E7F6-A51B-3914-9DE1E2907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298" y="325032"/>
            <a:ext cx="7284098" cy="3632119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AE58F-9AE7-6835-4F22-307D0FE409E8}"/>
              </a:ext>
            </a:extLst>
          </p:cNvPr>
          <p:cNvSpPr txBox="1">
            <a:spLocks/>
          </p:cNvSpPr>
          <p:nvPr/>
        </p:nvSpPr>
        <p:spPr>
          <a:xfrm>
            <a:off x="0" y="486165"/>
            <a:ext cx="4407159" cy="1325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u="sng" dirty="0"/>
              <a:t>Query </a:t>
            </a:r>
            <a:r>
              <a:rPr lang="en-US" sz="1800" u="sng" dirty="0"/>
              <a:t>:</a:t>
            </a:r>
          </a:p>
          <a:p>
            <a:r>
              <a:rPr lang="en-US" sz="1800" b="1" dirty="0"/>
              <a:t>select distinct customer, market from </a:t>
            </a:r>
            <a:r>
              <a:rPr lang="en-US" sz="1800" b="1" dirty="0" err="1"/>
              <a:t>dim_customer</a:t>
            </a:r>
            <a:r>
              <a:rPr lang="en-US" sz="1800" b="1" dirty="0"/>
              <a:t> where region = 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"APAC"  </a:t>
            </a:r>
            <a:r>
              <a:rPr lang="en-US" sz="1800" b="1" dirty="0"/>
              <a:t>and   customer =  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1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Atliq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Exclusive" </a:t>
            </a:r>
            <a:r>
              <a:rPr lang="en-US" sz="1600" dirty="0"/>
              <a:t>;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A6FDF-4C9B-A96C-F562-E52C57F8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403"/>
            <a:ext cx="4281973" cy="2145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F4278-444D-575C-07F4-47FDA2152B7D}"/>
              </a:ext>
            </a:extLst>
          </p:cNvPr>
          <p:cNvSpPr txBox="1"/>
          <p:nvPr/>
        </p:nvSpPr>
        <p:spPr>
          <a:xfrm>
            <a:off x="92042" y="5046598"/>
            <a:ext cx="9744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AtliQ</a:t>
            </a:r>
            <a:r>
              <a:rPr lang="en-US" sz="1600" dirty="0"/>
              <a:t> Exclusive operates in 8 key APAC markets — covering South Asia, Southeast Asia, and Oceania. This wide presence shows strong regional diversification and business reach.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5A466-5482-D0E9-CE84-1F242A99DE11}"/>
              </a:ext>
            </a:extLst>
          </p:cNvPr>
          <p:cNvSpPr txBox="1"/>
          <p:nvPr/>
        </p:nvSpPr>
        <p:spPr>
          <a:xfrm>
            <a:off x="5477081" y="4168406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4" y="74645"/>
            <a:ext cx="11849878" cy="653141"/>
          </a:xfrm>
        </p:spPr>
        <p:txBody>
          <a:bodyPr>
            <a:noAutofit/>
          </a:bodyPr>
          <a:lstStyle/>
          <a:p>
            <a:r>
              <a:rPr lang="en-US" sz="2000" dirty="0"/>
              <a:t>2. What is the percentage of unique product increase in 2021 vs. 2020? The final output contains these fields, unique_products_2020, unique_products_2021,percentage_chg 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9AD7F98-65DD-32AC-BAAD-4C2C832DDF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5" y="1695608"/>
            <a:ext cx="6294445" cy="2008643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255EDEC-AA03-4B0D-0F0F-2291637C38C8}"/>
              </a:ext>
            </a:extLst>
          </p:cNvPr>
          <p:cNvSpPr txBox="1">
            <a:spLocks/>
          </p:cNvSpPr>
          <p:nvPr/>
        </p:nvSpPr>
        <p:spPr>
          <a:xfrm>
            <a:off x="0" y="727784"/>
            <a:ext cx="5678356" cy="297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  <a:p>
            <a:r>
              <a:rPr lang="en-US" sz="1600" b="1" u="sng" dirty="0"/>
              <a:t>Query : </a:t>
            </a:r>
          </a:p>
          <a:p>
            <a:r>
              <a:rPr lang="en-US" sz="1600" b="1" dirty="0"/>
              <a:t>with cte1 as</a:t>
            </a:r>
          </a:p>
          <a:p>
            <a:r>
              <a:rPr lang="en-US" sz="1600" b="1" dirty="0"/>
              <a:t>(SELECT COUNT(DISTINCT </a:t>
            </a:r>
            <a:r>
              <a:rPr lang="en-US" sz="1600" b="1" dirty="0" err="1"/>
              <a:t>product_code</a:t>
            </a:r>
            <a:r>
              <a:rPr lang="en-US" sz="1600" b="1" dirty="0"/>
              <a:t>) AS unique_products_2020  FROM </a:t>
            </a:r>
            <a:r>
              <a:rPr lang="en-US" sz="1600" b="1" dirty="0" err="1"/>
              <a:t>fact_sales_monthlyWHERE</a:t>
            </a:r>
            <a:r>
              <a:rPr lang="en-US" sz="1600" b="1" dirty="0"/>
              <a:t> </a:t>
            </a:r>
            <a:r>
              <a:rPr lang="en-US" sz="1600" b="1" dirty="0" err="1"/>
              <a:t>fiscal_year</a:t>
            </a:r>
            <a:r>
              <a:rPr lang="en-US" sz="1600" b="1" dirty="0"/>
              <a:t> =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2020</a:t>
            </a:r>
            <a:r>
              <a:rPr lang="en-US" sz="1600" b="1" dirty="0"/>
              <a:t>),</a:t>
            </a:r>
          </a:p>
          <a:p>
            <a:endParaRPr lang="en-US" sz="1600" b="1" dirty="0"/>
          </a:p>
          <a:p>
            <a:r>
              <a:rPr lang="en-US" sz="1600" b="1" dirty="0"/>
              <a:t>cte2 as</a:t>
            </a:r>
          </a:p>
          <a:p>
            <a:r>
              <a:rPr lang="en-US" sz="1600" b="1" dirty="0"/>
              <a:t>(SELECT COUNT(DISTINCT </a:t>
            </a:r>
            <a:r>
              <a:rPr lang="en-US" sz="1600" b="1" dirty="0" err="1"/>
              <a:t>product_code</a:t>
            </a:r>
            <a:r>
              <a:rPr lang="en-US" sz="1600" b="1" dirty="0"/>
              <a:t>) AS unique_products_2021  FROM </a:t>
            </a:r>
            <a:r>
              <a:rPr lang="en-US" sz="1600" b="1" dirty="0" err="1"/>
              <a:t>fact_sales_monthlyWHERE</a:t>
            </a:r>
            <a:r>
              <a:rPr lang="en-US" sz="1600" b="1" dirty="0"/>
              <a:t> </a:t>
            </a:r>
            <a:r>
              <a:rPr lang="en-US" sz="1600" b="1" dirty="0" err="1"/>
              <a:t>fiscal_year</a:t>
            </a:r>
            <a:r>
              <a:rPr lang="en-US" sz="1600" b="1" dirty="0"/>
              <a:t> =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2021</a:t>
            </a:r>
            <a:r>
              <a:rPr lang="en-US" sz="1600" b="1" dirty="0"/>
              <a:t>)</a:t>
            </a:r>
          </a:p>
          <a:p>
            <a:endParaRPr lang="en-US" sz="1600" b="1" dirty="0"/>
          </a:p>
          <a:p>
            <a:r>
              <a:rPr lang="en-US" sz="1600" b="1" dirty="0"/>
              <a:t>select  unique_products_2020, unique_products_2021, round((unique_products_2021/unique_products_2020 -1)*100,2)  as  </a:t>
            </a:r>
            <a:r>
              <a:rPr lang="en-US" sz="1600" b="1" dirty="0" err="1"/>
              <a:t>percentage_chgfrom</a:t>
            </a:r>
            <a:r>
              <a:rPr lang="en-US" sz="1600" b="1" dirty="0"/>
              <a:t>  cte1  join cte2</a:t>
            </a:r>
            <a:r>
              <a:rPr lang="en-US" sz="1600" dirty="0"/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637846-945A-FF28-526B-73609F6C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3" y="727784"/>
            <a:ext cx="5383763" cy="967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4B2B4-340E-761E-0E02-FE7817D11C70}"/>
              </a:ext>
            </a:extLst>
          </p:cNvPr>
          <p:cNvSpPr txBox="1"/>
          <p:nvPr/>
        </p:nvSpPr>
        <p:spPr>
          <a:xfrm>
            <a:off x="74644" y="5010528"/>
            <a:ext cx="9741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Unique products increased from 245 in 2020 to 334 in 2021 — a growth of 36.33%. This shows strong expansion in the product portfolio.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794B0-3E0F-32EB-2FA7-5F0142AB485C}"/>
              </a:ext>
            </a:extLst>
          </p:cNvPr>
          <p:cNvSpPr txBox="1"/>
          <p:nvPr/>
        </p:nvSpPr>
        <p:spPr>
          <a:xfrm>
            <a:off x="6446202" y="3704251"/>
            <a:ext cx="4666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Unique product comparison for FY 2020 and FY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78EA0-2F43-471C-70A3-4244762CF500}"/>
              </a:ext>
            </a:extLst>
          </p:cNvPr>
          <p:cNvSpPr txBox="1"/>
          <p:nvPr/>
        </p:nvSpPr>
        <p:spPr>
          <a:xfrm>
            <a:off x="5477081" y="4126557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7" y="101081"/>
            <a:ext cx="11737910" cy="84131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3.Provide a report with all the unique product counts for each segment and sort them in descending order of product counts. The final output contains 2 fields, segment, </a:t>
            </a:r>
            <a:r>
              <a:rPr lang="en-US" sz="2200" dirty="0" err="1"/>
              <a:t>product_count</a:t>
            </a:r>
            <a:r>
              <a:rPr lang="en-US" sz="2200" dirty="0"/>
              <a:t>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A4A4828-0060-A3FA-A576-0396D2807A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49" y="643812"/>
            <a:ext cx="7208751" cy="3368351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66FE137-62DA-3F84-F486-61A874B3AA07}"/>
              </a:ext>
            </a:extLst>
          </p:cNvPr>
          <p:cNvSpPr txBox="1">
            <a:spLocks/>
          </p:cNvSpPr>
          <p:nvPr/>
        </p:nvSpPr>
        <p:spPr>
          <a:xfrm>
            <a:off x="93306" y="870856"/>
            <a:ext cx="4889943" cy="13031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u="sng" dirty="0"/>
              <a:t>Query :</a:t>
            </a:r>
          </a:p>
          <a:p>
            <a:r>
              <a:rPr lang="en-US" sz="1800" b="1" dirty="0"/>
              <a:t>Select  segment,  count(distinct </a:t>
            </a:r>
            <a:r>
              <a:rPr lang="en-US" sz="1800" b="1" dirty="0" err="1"/>
              <a:t>product_code</a:t>
            </a:r>
            <a:r>
              <a:rPr lang="en-US" sz="1800" b="1" dirty="0"/>
              <a:t>)  as  </a:t>
            </a:r>
            <a:r>
              <a:rPr lang="en-US" sz="1800" b="1" dirty="0" err="1"/>
              <a:t>product_count</a:t>
            </a:r>
            <a:r>
              <a:rPr lang="en-US" sz="1800" b="1" dirty="0"/>
              <a:t> from  </a:t>
            </a:r>
            <a:r>
              <a:rPr lang="en-US" sz="1800" b="1" dirty="0" err="1"/>
              <a:t>dim_product</a:t>
            </a:r>
            <a:r>
              <a:rPr lang="en-US" sz="1800" b="1" dirty="0"/>
              <a:t>  group by  segment order  by  </a:t>
            </a:r>
            <a:r>
              <a:rPr lang="en-US" sz="1800" b="1" dirty="0" err="1"/>
              <a:t>product_count</a:t>
            </a:r>
            <a:r>
              <a:rPr lang="en-US" sz="1800" b="1" dirty="0"/>
              <a:t>  desc;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AE6F7D-1769-D75F-DD33-175623CB9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2174034"/>
            <a:ext cx="4889943" cy="1838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CB5C8-7AF4-2375-771D-18AAAE3B6B96}"/>
              </a:ext>
            </a:extLst>
          </p:cNvPr>
          <p:cNvSpPr txBox="1"/>
          <p:nvPr/>
        </p:nvSpPr>
        <p:spPr>
          <a:xfrm>
            <a:off x="5522168" y="4226644"/>
            <a:ext cx="114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INSIGHT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D923B-3070-63CE-C686-3B055C23DAAC}"/>
              </a:ext>
            </a:extLst>
          </p:cNvPr>
          <p:cNvSpPr txBox="1"/>
          <p:nvPr/>
        </p:nvSpPr>
        <p:spPr>
          <a:xfrm>
            <a:off x="209121" y="5081509"/>
            <a:ext cx="9548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Notebook and Accessories have the highest product variety</a:t>
            </a:r>
            <a:r>
              <a:rPr lang="en-US" sz="1600" dirty="0"/>
              <a:t>, showing strong demand and customer interest.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Networking and Storage have very few products</a:t>
            </a:r>
            <a:r>
              <a:rPr lang="en-US" sz="1600" dirty="0"/>
              <a:t>, indicating low presence and untapped market potential.</a:t>
            </a:r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658</TotalTime>
  <Words>2646</Words>
  <Application>Microsoft Office PowerPoint</Application>
  <PresentationFormat>Widescreen</PresentationFormat>
  <Paragraphs>179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Wireframe Building 16x9</vt:lpstr>
      <vt:lpstr>Consumer Goods Ad-hoc Insight</vt:lpstr>
      <vt:lpstr> Agenda</vt:lpstr>
      <vt:lpstr>Overview of Company</vt:lpstr>
      <vt:lpstr>Objective</vt:lpstr>
      <vt:lpstr>About Data</vt:lpstr>
      <vt:lpstr>Company’s Market</vt:lpstr>
      <vt:lpstr>1.Provide the list of markets in which customer "Atliq Exclusive" operates its business in the APAC region. </vt:lpstr>
      <vt:lpstr>2. What is the percentage of unique product increase in 2021 vs. 2020? The final output contains these fields, unique_products_2020, unique_products_2021,percentage_chg .</vt:lpstr>
      <vt:lpstr>3.Provide a report with all the unique product counts for each segment and sort them in descending order of product counts. The final output contains 2 fields, segment, product_count.</vt:lpstr>
      <vt:lpstr>Sales and Margin Performance by Segment</vt:lpstr>
      <vt:lpstr>4. Follow-up: Which segment had the most increase in unique products in 2021 vs 2020? The final output contains these fields, segment, product_count_2020, product_count_2021, difference. </vt:lpstr>
      <vt:lpstr>5. Get the products that have the highest and lowest manufacturing costs. The final output should contain these fields, product_code, product, manufacturing_cost.</vt:lpstr>
      <vt:lpstr>6. Generate a report which contains the top 5 customers who received an average high pre_invoice_discount_pct for the fiscal year 2021 and in the Indian market. The final output contains these fields, customer_code, customer, average_discount_percentage.</vt:lpstr>
      <vt:lpstr>7. Get the complete report of the Gross sales amount for the customer “Atliq Exclusive” for each month . This analysis helps to get an idea of low and high-performing months and take strategic decisions. The final report contains these columns: Month, Year, Gross sales Amount.</vt:lpstr>
      <vt:lpstr>PowerPoint Presentation</vt:lpstr>
      <vt:lpstr>8. In which quarter of 2020, got the maximum total_sold_quantity? The final output contains these fields sorted by the total_sold_quantity, Quarter, total_sold_quantity.</vt:lpstr>
      <vt:lpstr>9. Which channel helped to bring more gross sales in the fiscal year 2021 and the percentage of contribution? The final output contains these fields, channel, gross_sales_mln ,percentage.</vt:lpstr>
      <vt:lpstr>10. Get the Top 3 products in each division that have a high total_sold_quantity in the fiscal_year 2021? The final output contains these fields, division, product_code, product, total_sold_quantity , rank_order.</vt:lpstr>
      <vt:lpstr>PowerPoint Presentation</vt:lpstr>
      <vt:lpstr>PowerPoint Presentation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Soni</dc:creator>
  <cp:lastModifiedBy>Suraj Soni</cp:lastModifiedBy>
  <cp:revision>16</cp:revision>
  <dcterms:created xsi:type="dcterms:W3CDTF">2025-11-11T12:25:56Z</dcterms:created>
  <dcterms:modified xsi:type="dcterms:W3CDTF">2025-11-17T09:59:52Z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